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</p:sldIdLst>
  <p:sldSz cx="6629400" cy="8712200"/>
  <p:notesSz cx="6629400" cy="8712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7205" y="2700782"/>
            <a:ext cx="5634990" cy="1829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4410" y="4878832"/>
            <a:ext cx="4640580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66B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66B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31470" y="2003806"/>
            <a:ext cx="2883789" cy="5750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414141" y="2003806"/>
            <a:ext cx="2883789" cy="5750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0066B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9725" y="829944"/>
            <a:ext cx="1009949" cy="312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0066B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4599" y="1872818"/>
            <a:ext cx="5220200" cy="590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253996" y="8102346"/>
            <a:ext cx="2121408" cy="43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31470" y="8102346"/>
            <a:ext cx="1524762" cy="43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773168" y="8102346"/>
            <a:ext cx="1524762" cy="43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dsco.nic.in/html/gcp1.html" TargetMode="External"/><Relationship Id="rId3" Type="http://schemas.openxmlformats.org/officeDocument/2006/relationships/hyperlink" Target="http://cdsco.nic.in/writereaddata/" TargetMode="External"/><Relationship Id="rId4" Type="http://schemas.openxmlformats.org/officeDocument/2006/relationships/hyperlink" Target="http://www/" TargetMode="External"/><Relationship Id="rId5" Type="http://schemas.openxmlformats.org/officeDocument/2006/relationships/hyperlink" Target="http://www.ich.org/fileadmin/Public_Web_" TargetMode="External"/><Relationship Id="rId6" Type="http://schemas.openxmlformats.org/officeDocument/2006/relationships/hyperlink" Target="http://www.ich.org/fileadmin/Public_Web_Site/ICH_Products/" TargetMode="Externa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cmr.nic.in/guide.htm" TargetMode="External"/><Relationship Id="rId3" Type="http://schemas.openxmlformats.org/officeDocument/2006/relationships/hyperlink" Target="http://envfor.nic.in/legis/env/env1.html" TargetMode="External"/><Relationship Id="rId4" Type="http://schemas.openxmlformats.org/officeDocument/2006/relationships/hyperlink" Target="http://www.bamu.ac.in/Portals/0/3_%20The%20biological%20Diversity%20" TargetMode="External"/><Relationship Id="rId5" Type="http://schemas.openxmlformats.org/officeDocument/2006/relationships/hyperlink" Target="http://lawmin.nic.in/ld/regionallanguages/THE%20FOREIGN%20" TargetMode="External"/><Relationship Id="rId6" Type="http://schemas.openxmlformats.org/officeDocument/2006/relationships/hyperlink" Target="http://www.icmje.org/" TargetMode="External"/><Relationship Id="rId7" Type="http://schemas.openxmlformats.org/officeDocument/2006/relationships/hyperlink" Target="http://tribal.nic.in/pvtg.aspx" TargetMode="External"/><Relationship Id="rId8" Type="http://schemas.openxmlformats.org/officeDocument/2006/relationships/hyperlink" Target="http://www.prsindia.org/uploads/media/Mental%20Health/Mental%20Healthcare%20" TargetMode="External"/><Relationship Id="rId9" Type="http://schemas.openxmlformats.org/officeDocument/2006/relationships/hyperlink" Target="http://www.cdsco.nic.in/writereaddata/GSR%20313%20(E)%20dated%2016_03_2016.pdf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tri.nic.in/" TargetMode="External"/><Relationship Id="rId3" Type="http://schemas.openxmlformats.org/officeDocument/2006/relationships/hyperlink" Target="http://www.cdsco.nic.in/writereaddata/GSR%20918-E-dated-30-11-2015.pdf" TargetMode="External"/><Relationship Id="rId4" Type="http://schemas.openxmlformats.org/officeDocument/2006/relationships/hyperlink" Target="http://icmr.nic.in/guidelines/GCLP.pdf" TargetMode="External"/><Relationship Id="rId5" Type="http://schemas.openxmlformats.org/officeDocument/2006/relationships/hyperlink" Target="http://www.cdsco.nic.in/writereaddata/" TargetMode="External"/><Relationship Id="rId6" Type="http://schemas.openxmlformats.org/officeDocument/2006/relationships/hyperlink" Target="http://ayush.gov.in/acts-rules-and-notifications/good-clinical-" TargetMode="External"/><Relationship Id="rId7" Type="http://schemas.openxmlformats.org/officeDocument/2006/relationships/hyperlink" Target="http://www.aerb.gov.in/index.php/english/" TargetMode="External"/><Relationship Id="rId8" Type="http://schemas.openxmlformats.org/officeDocument/2006/relationships/hyperlink" Target="http://cpcbenvis.nic.in/pdf/bmw_rules_2016.pdf" TargetMode="External"/><Relationship Id="rId9" Type="http://schemas.openxmlformats.org/officeDocument/2006/relationships/hyperlink" Target="http://www.astm.org/" TargetMode="External"/><Relationship Id="rId10" Type="http://schemas.openxmlformats.org/officeDocument/2006/relationships/hyperlink" Target="http://www.icmr.nic.in/IHD/DGFT%20notification%204-8-16.pdf" TargetMode="Externa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ublichealthontario.ca/en/erepository/" TargetMode="External"/><Relationship Id="rId3" Type="http://schemas.openxmlformats.org/officeDocument/2006/relationships/hyperlink" Target="http://dae.nic/" TargetMode="External"/><Relationship Id="rId4" Type="http://schemas.openxmlformats.org/officeDocument/2006/relationships/hyperlink" Target="http://164.100.47.5/newcommittee/" TargetMode="External"/><Relationship Id="rId5" Type="http://schemas.openxmlformats.org/officeDocument/2006/relationships/hyperlink" Target="http://www.cdc.gov/od/science/integrity/docs/cdc-policy-" TargetMode="External"/><Relationship Id="rId6" Type="http://schemas.openxmlformats.org/officeDocument/2006/relationships/hyperlink" Target="http://www.cdsco.nic.in/writereaddata/drugs%26cosmeticact.pdf" TargetMode="External"/><Relationship Id="rId7" Type="http://schemas.openxmlformats.org/officeDocument/2006/relationships/hyperlink" Target="http://drugscontrol.org/pdf/gsr%201011%20(e)%20dtd%2029.12.15_fee.pdf" TargetMode="Externa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/" TargetMode="External"/><Relationship Id="rId3" Type="http://schemas.openxmlformats.org/officeDocument/2006/relationships/hyperlink" Target="http://apps.who.int/iris/bitstre" TargetMode="External"/><Relationship Id="rId4" Type="http://schemas.openxmlformats.org/officeDocument/2006/relationships/hyperlink" Target="http://cdsco.nic.in/html/gsr%20899.pdf" TargetMode="External"/><Relationship Id="rId5" Type="http://schemas.openxmlformats.org/officeDocument/2006/relationships/hyperlink" Target="http://www.icmr.nic.in/guidelines/coe%20of%20conduct%20for%20" TargetMode="External"/><Relationship Id="rId6" Type="http://schemas.openxmlformats.org/officeDocument/2006/relationships/hyperlink" Target="http://publicationethics.org/files/u7141/1999pdf13" TargetMode="External"/><Relationship Id="rId7" Type="http://schemas.openxmlformats.org/officeDocument/2006/relationships/hyperlink" Target="http://who.int/ictrp/results/ICTRP_JointStatement_2017.pdf" TargetMode="External"/><Relationship Id="rId8" Type="http://schemas.openxmlformats.org/officeDocument/2006/relationships/hyperlink" Target="http://www.cdsco.nic.in/writereaddata/grsoct17983.pdf" TargetMode="External"/><Relationship Id="rId9" Type="http://schemas.openxmlformats.org/officeDocument/2006/relationships/hyperlink" Target="http://pbhealth.gov.in/Manuals/notify/4.pdf" TargetMode="External"/><Relationship Id="rId10" Type="http://schemas.openxmlformats.org/officeDocument/2006/relationships/hyperlink" Target="http://www.nabl-india.org/" TargetMode="External"/><Relationship Id="rId11" Type="http://schemas.openxmlformats.org/officeDocument/2006/relationships/hyperlink" Target="http://www.who.int/tdr/publications/" TargetMode="Externa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who.int/" TargetMode="External"/><Relationship Id="rId3" Type="http://schemas.openxmlformats.org/officeDocument/2006/relationships/hyperlink" Target="http://www.wame.org/about/policy-statements" TargetMode="External"/><Relationship Id="rId4" Type="http://schemas.openxmlformats.org/officeDocument/2006/relationships/hyperlink" Target="http://www.envfor.nic.in/legis/awbi/awbi01.pdf" TargetMode="External"/><Relationship Id="rId5" Type="http://schemas.openxmlformats.org/officeDocument/2006/relationships/hyperlink" Target="http://www.apha.org/~/media/files/pdf/membergroups/" TargetMode="External"/><Relationship Id="rId6" Type="http://schemas.openxmlformats.org/officeDocument/2006/relationships/hyperlink" Target="http://www.cdc.gov/od/science/integrity/phethics/index" TargetMode="External"/><Relationship Id="rId7" Type="http://schemas.openxmlformats.org/officeDocument/2006/relationships/hyperlink" Target="http://www.cdsco.nic.in/" TargetMode="External"/><Relationship Id="rId8" Type="http://schemas.openxmlformats.org/officeDocument/2006/relationships/hyperlink" Target="http://dbtbiosafety.nic.in/committee/rcgm.htm" TargetMode="External"/><Relationship Id="rId9" Type="http://schemas.openxmlformats.org/officeDocument/2006/relationships/hyperlink" Target="http://pib.nic.in/newsite/PrintRelease.aspx?relid=170206" TargetMode="External"/><Relationship Id="rId10" Type="http://schemas.openxmlformats.org/officeDocument/2006/relationships/hyperlink" Target="http://cdsco.nic.in/writereaddata/" TargetMode="Externa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cmje.org/recommendations/archives/2008_urm.pdf" TargetMode="Externa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ncdirindia.org/" TargetMode="External"/><Relationship Id="rId3" Type="http://schemas.openxmlformats.org/officeDocument/2006/relationships/hyperlink" Target="mailto:icmr.bioethics@gmail.com" TargetMode="External"/><Relationship Id="rId4" Type="http://schemas.openxmlformats.org/officeDocument/2006/relationships/hyperlink" Target="http://www.icmr.nic.in/" TargetMode="Externa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cmr.nic.in/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0" y="6247"/>
            <a:ext cx="6616700" cy="869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6086" y="7956422"/>
            <a:ext cx="120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ix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2494" y="883957"/>
            <a:ext cx="4659630" cy="6955155"/>
            <a:chOff x="982494" y="883957"/>
            <a:chExt cx="4659630" cy="6955155"/>
          </a:xfrm>
        </p:grpSpPr>
        <p:sp>
          <p:nvSpPr>
            <p:cNvPr id="4" name="object 4"/>
            <p:cNvSpPr/>
            <p:nvPr/>
          </p:nvSpPr>
          <p:spPr>
            <a:xfrm>
              <a:off x="982494" y="1542811"/>
              <a:ext cx="4659020" cy="6296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74350" y="883957"/>
              <a:ext cx="776300" cy="8374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589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480059" marR="1016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as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diagnostic  agents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guidelines,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GCP guidelines,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regulations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Benefit-risk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assessment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involving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diagnostic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agents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additionally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includes 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technical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performance,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performance,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impact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diagnostic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thinking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impact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management/outcome,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agent itself,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immunogenicity, allergic reactions,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incorrect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 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incorrect diagnosis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induced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 use.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016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pharmacology,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toxicology,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pharmacokinetics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(preclinical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especially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agents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contact with skin or mucosal surfaces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human body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 vivo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use).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 expertise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co-opted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952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usually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comparative,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comparator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reference/gold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standard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disease. Hence, the 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state clearly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choice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reference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justification.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Likewise,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omission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reference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comparator 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be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justified.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0795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comparator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assessed using subjective evaluation criteria, for example, skin changes in 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skin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prick 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assessment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tolerability.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 justifications 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irreversible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should occur to the  participant.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Post-trial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 of care diagnostic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assured.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079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 follow-up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trials should 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duration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 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extended for a longer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 pharmacokinetic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pharmacodynamic properties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agent.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Long-term safety (when appropriate) should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assessed especially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agents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accumulating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body,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deposits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gadolinium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skin.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7.15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Radioactive materials and</a:t>
            </a:r>
            <a:r>
              <a:rPr dirty="0" sz="1000" spc="-9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X-rays</a:t>
            </a:r>
            <a:endParaRPr sz="1000">
              <a:latin typeface="Palladio Uralic"/>
              <a:cs typeface="Palladio Uralic"/>
            </a:endParaRPr>
          </a:p>
          <a:p>
            <a:pPr algn="just" marL="480059" marR="889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Radioactive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substances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contain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radioactive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isotope,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diagnostic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radioactive substance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to be tested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drug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described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previous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sections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apply.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7.15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applies.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radiation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limits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radioactive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X-rays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evaluated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comply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spc="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85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1445" cy="727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480059" marR="508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regulatory authority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India,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agency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regulates radioactive  materials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Bhabha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Atomic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(BARC),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Additionally,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considerations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applied: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investigating site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license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competent authority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dispense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radioactive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substance.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competent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received 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radioactive substances 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X-rays.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ICD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clearly state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radiation exposure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likely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exposed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quantitative terms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exposure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 acceptable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limits.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co-opt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relevant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expertise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radioactive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substances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 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preferably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radiation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low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permitted.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 of childbearing age, children, radiation workers or any individual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permissible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amount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radiation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past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months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excluded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radioactive materials 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X-rays.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 of death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 radiological implant,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prescribed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radiation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relatives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co-habitants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exposed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radiation.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protocol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 adequate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detecting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pregnancies to avoid  risks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exposure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embryo. Information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given to 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ICD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damage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offspring.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16"/>
              <a:tabLst>
                <a:tab pos="4806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Investigator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initiated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1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algn="just" marL="480059">
              <a:lnSpc>
                <a:spcPct val="100000"/>
              </a:lnSpc>
              <a:spcBef>
                <a:spcPts val="63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routinely carry out investigator initiated clinical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trials,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dual responsibility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investigator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Financial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arrangements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made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institution/investigator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research-related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injury  and compensation, if applicable. Funds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or appropriate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introduce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 quality</a:t>
            </a:r>
            <a:r>
              <a:rPr dirty="0" sz="1000" spc="1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generated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1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intervention,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monitoring,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5890" cy="7198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480059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auditing,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DSMB,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0160" indent="-467995">
              <a:lnSpc>
                <a:spcPct val="129200"/>
              </a:lnSpc>
              <a:spcBef>
                <a:spcPts val="284"/>
              </a:spcBef>
              <a:buAutoNum type="arabicPeriod" startAt="4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“off-label”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drug (when a drug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marketed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being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indication/new dose/formulation/route) 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purely academic purposes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 use, then 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designed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researchers/academicians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currently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approval.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has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after due consideration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risks and all other ethical aspects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licensing authority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per GSR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313(e) dated 16.3.2016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issued by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0795" indent="-467995">
              <a:lnSpc>
                <a:spcPct val="129200"/>
              </a:lnSpc>
              <a:spcBef>
                <a:spcPts val="280"/>
              </a:spcBef>
              <a:buAutoNum type="arabicPeriod" startAt="4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informed consent, conduct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follow-up 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1430" indent="-467995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student conducting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as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academic thesis, the guide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academic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take up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responsibilities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0"/>
              </a:spcBef>
              <a:buAutoNum type="arabicPeriod" startAt="17"/>
              <a:tabLst>
                <a:tab pos="4806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on</a:t>
            </a:r>
            <a:r>
              <a:rPr dirty="0" sz="1000" spc="-1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contraceptives</a:t>
            </a:r>
            <a:endParaRPr sz="1000">
              <a:latin typeface="Palladio Uralic"/>
              <a:cs typeface="Palladio Uralic"/>
            </a:endParaRPr>
          </a:p>
          <a:p>
            <a:pPr algn="just" marL="480059" marR="952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Several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contraception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barrier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hormonal  methods,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contraception, intra-uterine and surgical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 participants,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efforts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minimize risks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proposed 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justify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foreseeable risks.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undertaking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contraceptives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surgeries: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 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952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contraceptive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non-comparative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accepted.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sufficient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cycles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desired precision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estimate of contraceptive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efficacy.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270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comparator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whenever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possible,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chosen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among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marketed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products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 similar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action and schedule 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143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non-biodegradable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implant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follow-up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removal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trial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has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withdrawn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1016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educational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socioeconomic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 of women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judge whether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comprehend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particular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contraceptive.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clearly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alternatives available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contraception.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715" cy="7198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950"/>
              </a:spcBef>
              <a:buAutoNum type="arabicPeriod" startAt="7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occurring during a contraceptive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final outcome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mother 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5"/>
              </a:spcBef>
              <a:buAutoNum type="arabicPeriod" startAt="7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born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failure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contraceptives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followed-up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any abnormalities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does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termination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pregnancy  (MTP).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890" indent="-467995">
              <a:lnSpc>
                <a:spcPct val="129200"/>
              </a:lnSpc>
              <a:spcBef>
                <a:spcPts val="284"/>
              </a:spcBef>
              <a:buAutoNum type="arabicPeriod" startAt="7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compensation 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beginning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trial to 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cover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contingency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0"/>
              </a:spcBef>
              <a:buAutoNum type="arabicPeriod" startAt="18"/>
              <a:tabLst>
                <a:tab pos="480695" algn="l"/>
              </a:tabLst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Pregnancy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and clinical</a:t>
            </a:r>
            <a:r>
              <a:rPr dirty="0" sz="1000" spc="-1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algn="just" marL="480059" marR="698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women of childbearing age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raises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that  need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addressed.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Similarly,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evaluated with care and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When clinical trials are conducted in women of childbearing age, they must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counselled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effective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contraceptive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methods.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ICD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understood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woman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 women of reproductive age,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occasional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inadvertent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pregnancy.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instance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withdrawn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 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mother and foetus.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follow-up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care of  foetus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female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sexual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partner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 male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gets pregnant, the 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ICD must state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pregnant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partner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foetus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followed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reported.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Pregnant women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clinical research 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their  healthcare needs such as gestational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diabetes,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pregnancy induced hypertension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HIV.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Benefit–risk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mother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foetus.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 and foetuses must only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 place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object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knowledge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directly 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foetus,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pregnancy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lactation.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criteria described in Box 7.8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fulfilled.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encouraged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discontinue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nursing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sake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 except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breast-feeding is harmful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infant.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woman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decides to cease breastfeeding, 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cessation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nursing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0255" y="527100"/>
            <a:ext cx="29356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004681" y="1160017"/>
            <a:ext cx="4835525" cy="1865630"/>
            <a:chOff x="1004681" y="1160017"/>
            <a:chExt cx="4835525" cy="1865630"/>
          </a:xfrm>
        </p:grpSpPr>
        <p:sp>
          <p:nvSpPr>
            <p:cNvPr id="11" name="object 11"/>
            <p:cNvSpPr/>
            <p:nvPr/>
          </p:nvSpPr>
          <p:spPr>
            <a:xfrm>
              <a:off x="1009444" y="1164780"/>
              <a:ext cx="4826000" cy="1856105"/>
            </a:xfrm>
            <a:custGeom>
              <a:avLst/>
              <a:gdLst/>
              <a:ahLst/>
              <a:cxnLst/>
              <a:rect l="l" t="t" r="r" b="b"/>
              <a:pathLst>
                <a:path w="4826000" h="1856105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03324"/>
                  </a:lnTo>
                  <a:lnTo>
                    <a:pt x="2381" y="1791430"/>
                  </a:lnTo>
                  <a:lnTo>
                    <a:pt x="19050" y="1836674"/>
                  </a:lnTo>
                  <a:lnTo>
                    <a:pt x="64293" y="1853342"/>
                  </a:lnTo>
                  <a:lnTo>
                    <a:pt x="152400" y="1855724"/>
                  </a:lnTo>
                  <a:lnTo>
                    <a:pt x="4673041" y="1855724"/>
                  </a:lnTo>
                  <a:lnTo>
                    <a:pt x="4761147" y="1853342"/>
                  </a:lnTo>
                  <a:lnTo>
                    <a:pt x="4806391" y="1836674"/>
                  </a:lnTo>
                  <a:lnTo>
                    <a:pt x="4823059" y="1791430"/>
                  </a:lnTo>
                  <a:lnTo>
                    <a:pt x="4825441" y="1703324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09444" y="1164780"/>
              <a:ext cx="4826000" cy="1856105"/>
            </a:xfrm>
            <a:custGeom>
              <a:avLst/>
              <a:gdLst/>
              <a:ahLst/>
              <a:cxnLst/>
              <a:rect l="l" t="t" r="r" b="b"/>
              <a:pathLst>
                <a:path w="4826000" h="185610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03324"/>
                  </a:lnTo>
                  <a:lnTo>
                    <a:pt x="2381" y="1791430"/>
                  </a:lnTo>
                  <a:lnTo>
                    <a:pt x="19050" y="1836674"/>
                  </a:lnTo>
                  <a:lnTo>
                    <a:pt x="64293" y="1853342"/>
                  </a:lnTo>
                  <a:lnTo>
                    <a:pt x="152400" y="1855724"/>
                  </a:lnTo>
                  <a:lnTo>
                    <a:pt x="4673041" y="1855724"/>
                  </a:lnTo>
                  <a:lnTo>
                    <a:pt x="4761147" y="1853342"/>
                  </a:lnTo>
                  <a:lnTo>
                    <a:pt x="4806391" y="1836674"/>
                  </a:lnTo>
                  <a:lnTo>
                    <a:pt x="4823059" y="1791430"/>
                  </a:lnTo>
                  <a:lnTo>
                    <a:pt x="4825441" y="1703324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172156" y="900010"/>
            <a:ext cx="4500245" cy="147955"/>
          </a:xfrm>
          <a:custGeom>
            <a:avLst/>
            <a:gdLst/>
            <a:ahLst/>
            <a:cxnLst/>
            <a:rect l="l" t="t" r="r" b="b"/>
            <a:pathLst>
              <a:path w="4500245" h="147955">
                <a:moveTo>
                  <a:pt x="4449203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6799"/>
                </a:lnTo>
                <a:lnTo>
                  <a:pt x="793" y="126168"/>
                </a:lnTo>
                <a:lnTo>
                  <a:pt x="6350" y="141249"/>
                </a:lnTo>
                <a:lnTo>
                  <a:pt x="21431" y="146805"/>
                </a:lnTo>
                <a:lnTo>
                  <a:pt x="50800" y="147599"/>
                </a:lnTo>
                <a:lnTo>
                  <a:pt x="4449203" y="147599"/>
                </a:lnTo>
                <a:lnTo>
                  <a:pt x="4478572" y="146805"/>
                </a:lnTo>
                <a:lnTo>
                  <a:pt x="4493653" y="141249"/>
                </a:lnTo>
                <a:lnTo>
                  <a:pt x="4499209" y="126168"/>
                </a:lnTo>
                <a:lnTo>
                  <a:pt x="4500003" y="96799"/>
                </a:lnTo>
                <a:lnTo>
                  <a:pt x="4500003" y="50800"/>
                </a:lnTo>
                <a:lnTo>
                  <a:pt x="4499209" y="21431"/>
                </a:lnTo>
                <a:lnTo>
                  <a:pt x="4493653" y="6350"/>
                </a:lnTo>
                <a:lnTo>
                  <a:pt x="4478572" y="793"/>
                </a:lnTo>
                <a:lnTo>
                  <a:pt x="4449203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7299" y="884821"/>
            <a:ext cx="5212080" cy="678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717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7.8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Criteria for research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involving pregnant women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foetuses</a:t>
            </a:r>
            <a:endParaRPr sz="1000">
              <a:latin typeface="Palladio Uralic"/>
              <a:cs typeface="Palladio Uralic"/>
            </a:endParaRPr>
          </a:p>
          <a:p>
            <a:pPr algn="just" marL="576580" marR="172720" indent="-180340">
              <a:lnSpc>
                <a:spcPct val="129600"/>
              </a:lnSpc>
              <a:spcBef>
                <a:spcPts val="805"/>
              </a:spcBef>
              <a:buAutoNum type="arabicPeriod"/>
              <a:tabLst>
                <a:tab pos="577215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animals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non-pregnant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completed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applicable).</a:t>
            </a:r>
            <a:endParaRPr sz="900">
              <a:latin typeface="Palladio Uralic"/>
              <a:cs typeface="Palladio Uralic"/>
            </a:endParaRPr>
          </a:p>
          <a:p>
            <a:pPr algn="just" marL="576580" marR="17081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57721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foetus must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least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possible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 for achieving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objectives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trials,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meet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needs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mother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foetus,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foetus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minimal.</a:t>
            </a:r>
            <a:endParaRPr sz="900">
              <a:latin typeface="Palladio Uralic"/>
              <a:cs typeface="Palladio Uralic"/>
            </a:endParaRPr>
          </a:p>
          <a:p>
            <a:pPr algn="just" marL="576580" marR="17081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57721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not participate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making regarding any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termination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pregnancy.</a:t>
            </a:r>
            <a:endParaRPr sz="900">
              <a:latin typeface="Palladio Uralic"/>
              <a:cs typeface="Palladio Uralic"/>
            </a:endParaRPr>
          </a:p>
          <a:p>
            <a:pPr algn="just" marL="576580" marR="17208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57721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procedural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changes,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cause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greater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minimal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woman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foetus,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introduced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procedure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terminating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pregnancy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solely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interest 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endParaRPr sz="900">
              <a:latin typeface="Palladio Uralic"/>
              <a:cs typeface="Palladio Uralic"/>
            </a:endParaRPr>
          </a:p>
          <a:p>
            <a:pPr algn="just" marL="480059" marR="6350">
              <a:lnSpc>
                <a:spcPct val="129200"/>
              </a:lnSpc>
              <a:spcBef>
                <a:spcPts val="96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properly assessed.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Supplementary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food,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milk formula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 considered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instances.</a:t>
            </a:r>
            <a:endParaRPr sz="1000">
              <a:latin typeface="Palladio Uralic"/>
              <a:cs typeface="Palladio Uralic"/>
            </a:endParaRPr>
          </a:p>
          <a:p>
            <a:pPr algn="just" marL="480059" marR="5715" indent="-46799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7.18.8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the conduct of research related to termination of pregnancy only pregnant women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undergo MTP as per the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Termination of Pregnancy Act, 1971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19"/>
              <a:tabLst>
                <a:tab pos="4806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in</a:t>
            </a:r>
            <a:r>
              <a:rPr dirty="0" sz="1000" spc="-1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oncology</a:t>
            </a:r>
            <a:endParaRPr sz="1000">
              <a:latin typeface="Palladio Uralic"/>
              <a:cs typeface="Palladio Uralic"/>
            </a:endParaRPr>
          </a:p>
          <a:p>
            <a:pPr algn="just" marL="480059" marR="635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 several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terminally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whom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last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hope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cure, or a way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get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 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may be otherwise beyond their reach.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need to 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planning,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conduct, oversight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trials.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Three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factors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motivate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oncology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trials: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hope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cure;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altruism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patient does not benefit,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ultimately help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others;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trust that the  physician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recommend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(the investigational drug)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unless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she/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 thought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might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helpful.</a:t>
            </a:r>
            <a:endParaRPr sz="1000">
              <a:latin typeface="Palladio Uralic"/>
              <a:cs typeface="Palladio Uralic"/>
            </a:endParaRPr>
          </a:p>
          <a:p>
            <a:pPr algn="just" marL="480059" marR="635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criteria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7.1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radioactive  substances, apply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oncology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addition, while reviewing oncology  studies,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kept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mind: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oncology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degree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misconception.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Further, 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foreseeable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unforeseeable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need to be considered 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 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approved.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69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patient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often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terminally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ill.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Economically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0810" cy="727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480059" marR="635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disadvantaged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gain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intervention.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participant has understood that this 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small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occur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made to understand that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randomized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 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 an inert drug,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placebo-controlled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4"/>
              </a:spcBef>
              <a:buAutoNum type="arabicPeriod" startAt="3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trial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placebo-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active-controlled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groups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given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current standard of care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active 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Perceptions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healthcare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workers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perspectives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reviewing 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protocol.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Undue inducement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 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Patients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charged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arm.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add-on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background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be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controlled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trial, those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placebo 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post-trial access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 if found effective in other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20"/>
              <a:tabLst>
                <a:tab pos="4806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of products using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any new</a:t>
            </a:r>
            <a:r>
              <a:rPr dirty="0" sz="1000" spc="-1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technology</a:t>
            </a:r>
            <a:endParaRPr sz="1000">
              <a:latin typeface="Palladio Uralic"/>
              <a:cs typeface="Palladio Uralic"/>
            </a:endParaRPr>
          </a:p>
          <a:p>
            <a:pPr algn="just" marL="480059" marR="50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 using new technologies (such as nanotechnology)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developed 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evaluated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consideration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elaborated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Compliance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GLP, GMP,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GCP norms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observed in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 new technology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technology product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being, preclinical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carried out and all applicable regulatory requirements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fulfilled.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new technology-based products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contained and released into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 in a step-wise manner after clearance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authority  regarding environmental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89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based technologies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result in similarly functioning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 products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technologies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well-established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mechanism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system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assessing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risk,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severity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temporality.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unpredictable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399" y="527100"/>
            <a:ext cx="540194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42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6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568960" marR="110489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metabolic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cannot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exclude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long-term  side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 which may manifest later, leading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marL="568960" marR="107314" indent="-46799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7.20.6 Training of all stakeholders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address 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regarding safe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environmental safety and community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misconceptions.</a:t>
            </a:r>
            <a:endParaRPr sz="1000">
              <a:latin typeface="Palladio Uralic"/>
              <a:cs typeface="Palladio Uralic"/>
            </a:endParaRPr>
          </a:p>
          <a:p>
            <a:pPr algn="just" lvl="1" marL="569595" indent="-467995">
              <a:lnSpc>
                <a:spcPct val="100000"/>
              </a:lnSpc>
              <a:spcBef>
                <a:spcPts val="635"/>
              </a:spcBef>
              <a:buAutoNum type="arabicPeriod" startAt="21"/>
              <a:tabLst>
                <a:tab pos="5695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Synthetic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biology</a:t>
            </a:r>
            <a:endParaRPr sz="1000">
              <a:latin typeface="Palladio Uralic"/>
              <a:cs typeface="Palladio Uralic"/>
            </a:endParaRPr>
          </a:p>
          <a:p>
            <a:pPr algn="just" marL="568960" marR="106680">
              <a:lnSpc>
                <a:spcPct val="129200"/>
              </a:lnSpc>
              <a:spcBef>
                <a:spcPts val="28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Synthetic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biology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technology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engineering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“facilitate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accelerate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design, manufacture and/or modification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of  living organisms”.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33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ethical, legal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issues pertain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society,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biosafety,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biosecurity,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IPRs,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governance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socio-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economics.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Creation of organisms, molecular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compounds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systems by  manipulating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standardized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engineering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biotechnology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industry which includes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genetically modified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organisms, stem  cells, cloning, artificial life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 biofuels, bioweapons,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vaccines,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diagnostics,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etc. Software and bioinformatics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design tools, along with constructional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tools, play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synthesis.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pre-market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registration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aimed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environment.</a:t>
            </a:r>
            <a:endParaRPr sz="1000">
              <a:latin typeface="Palladio Uralic"/>
              <a:cs typeface="Palladio Uralic"/>
            </a:endParaRPr>
          </a:p>
          <a:p>
            <a:pPr algn="just" lvl="2" marL="5695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5695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considerations</a:t>
            </a:r>
            <a:endParaRPr sz="1000">
              <a:latin typeface="Palladio Uralic"/>
              <a:cs typeface="Palladio Uralic"/>
            </a:endParaRPr>
          </a:p>
          <a:p>
            <a:pPr algn="just" lvl="3" marL="929005" marR="107314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92964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Precautionary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principle: This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applies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prevention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harm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humans,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 and ecosystem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development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technology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 emit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hazardous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elements like X-ray radiation, electro-magnetic currents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non-ionizing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magnetic waves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environment, which may manifest only  later.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Protection  Act, 1986,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Energy Act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34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Waste Management Rules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35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 and  other relevant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laws.</a:t>
            </a:r>
            <a:endParaRPr sz="1000">
              <a:latin typeface="Palladio Uralic"/>
              <a:cs typeface="Palladio Uralic"/>
            </a:endParaRPr>
          </a:p>
          <a:p>
            <a:pPr algn="just" lvl="3" marL="929005" marR="10604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92964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Biosecurity: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Sometimes,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product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dual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use,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that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is,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one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beneficial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use for a particular purpose and the other for harmful use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unintentional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intentional,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weapon.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  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security,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code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 along with creation of a system for reporting and  maintaining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vigilance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misuse.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effective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partnership  between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create a secure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system.</a:t>
            </a:r>
            <a:endParaRPr sz="1000">
              <a:latin typeface="Palladio Uralic"/>
              <a:cs typeface="Palladio Uralic"/>
            </a:endParaRPr>
          </a:p>
          <a:p>
            <a:pPr lvl="3" marL="92900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929005" algn="l"/>
                <a:tab pos="929640" algn="l"/>
              </a:tabLst>
            </a:pP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GLP,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GMP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GCP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observed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conducting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clinical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trials.</a:t>
            </a:r>
            <a:endParaRPr sz="1000">
              <a:latin typeface="Times New Roman"/>
              <a:cs typeface="Times New Roman"/>
            </a:endParaRPr>
          </a:p>
          <a:p>
            <a:pPr lvl="3" marL="92900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929005" algn="l"/>
                <a:tab pos="92964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Products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contained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released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environment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step-wise</a:t>
            </a:r>
            <a:endParaRPr sz="1000">
              <a:latin typeface="Times New Roman"/>
              <a:cs typeface="Times New Roman"/>
            </a:endParaRPr>
          </a:p>
          <a:p>
            <a:pPr marL="92900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 after clearance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authority regarding its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Palladio Uralic"/>
              <a:cs typeface="Palladio Uralic"/>
            </a:endParaRPr>
          </a:p>
          <a:p>
            <a:pPr marL="101600">
              <a:lnSpc>
                <a:spcPct val="100000"/>
              </a:lnSpc>
              <a:tabLst>
                <a:tab pos="51708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spc="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91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1793" y="527100"/>
            <a:ext cx="4881880" cy="234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8087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6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435609" indent="-360045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Training</a:t>
            </a:r>
            <a:r>
              <a:rPr dirty="0" sz="10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safe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handling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product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conduct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endParaRPr sz="1000">
              <a:latin typeface="Times New Roman"/>
              <a:cs typeface="Times New Roman"/>
            </a:endParaRPr>
          </a:p>
          <a:p>
            <a:pPr algn="just" marL="435609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misconceptions.</a:t>
            </a:r>
            <a:endParaRPr sz="1000">
              <a:latin typeface="Palladio Uralic"/>
              <a:cs typeface="Palladio Uralic"/>
            </a:endParaRPr>
          </a:p>
          <a:p>
            <a:pPr algn="just" marL="435609" marR="8128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4362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Testing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biomaterials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biocompatibility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per</a:t>
            </a:r>
            <a:r>
              <a:rPr dirty="0" sz="1000" spc="-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relevant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Indian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 standards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American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 for Testing and Materials (ASTM)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36 </a:t>
            </a:r>
            <a:r>
              <a:rPr dirty="0" sz="5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until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biomaterials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shall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certified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Accreditation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Testing and Calibration Laboratories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(NABL).</a:t>
            </a:r>
            <a:endParaRPr sz="1000">
              <a:latin typeface="Palladio Uralic"/>
              <a:cs typeface="Palladio Uralic"/>
            </a:endParaRPr>
          </a:p>
          <a:p>
            <a:pPr algn="just" marL="435609" marR="8128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436245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Appropriate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training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safety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healthcare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workers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check-ups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exposure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occupational  risks.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710" y="1409662"/>
            <a:ext cx="2326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40" b="1">
                <a:solidFill>
                  <a:srgbClr val="852A74"/>
                </a:solidFill>
                <a:latin typeface="Verdana"/>
                <a:cs typeface="Verdana"/>
              </a:rPr>
              <a:t>PUBLIC </a:t>
            </a:r>
            <a:r>
              <a:rPr dirty="0" sz="1800" spc="-495" b="1">
                <a:solidFill>
                  <a:srgbClr val="852A74"/>
                </a:solidFill>
                <a:latin typeface="Verdana"/>
                <a:cs typeface="Verdana"/>
              </a:rPr>
              <a:t>HEALTH</a:t>
            </a:r>
            <a:r>
              <a:rPr dirty="0" sz="1800" spc="-430" b="1">
                <a:solidFill>
                  <a:srgbClr val="852A74"/>
                </a:solidFill>
                <a:latin typeface="Verdana"/>
                <a:cs typeface="Verdana"/>
              </a:rPr>
              <a:t> </a:t>
            </a:r>
            <a:r>
              <a:rPr dirty="0" sz="1800" spc="-455" b="1">
                <a:solidFill>
                  <a:srgbClr val="852A74"/>
                </a:solidFill>
                <a:latin typeface="Verdana"/>
                <a:cs typeface="Verdana"/>
              </a:rPr>
              <a:t>RESEARCH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8</a:t>
            </a:r>
            <a:endParaRPr sz="115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1904695"/>
            <a:ext cx="5213350" cy="5842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080" indent="-360045">
              <a:lnSpc>
                <a:spcPct val="129200"/>
              </a:lnSpc>
              <a:spcBef>
                <a:spcPts val="100"/>
              </a:spcBef>
              <a:buFont typeface="Palladio Uralic"/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raises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complex relationship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state, its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society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involving individuals and organizations with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precautionary approach. Ethics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both practice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utilize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epidemiology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methods of other disciplines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better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societal conditions for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healthier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lives. Therefore, public health protects both the individual and the population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at  large, since the benefits and risks are not limited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an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individual, but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influence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environment.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realize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public  health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expose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perhaps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exploit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vulnerabilities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communities and segments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population.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investigations  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reflection,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together with establishment of appropriate protections, oversight procedures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governance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mechanisms.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boundaries between public health practice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 remains a challenge  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overlap.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 health practice involves data collection through surveillance, vital statistics,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reporting and registries; investigation of outbreaks including contact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tracing,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preventive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promotion;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monitoring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programme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evaluation;  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enforcing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mandatory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requirements,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screening,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immunization,  notifying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sometimes,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quarantine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epidemiological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designs,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sampling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analysis,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activities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could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generalizable knowledge,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the primary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intent of research. Considering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difficulties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delineation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boundaries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requiring ethical oversight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information, 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 its role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clarity.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 highlights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pertaining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 determine if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 protocol pertains to public health practice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Principles of public health research ethics</a:t>
            </a:r>
            <a:endParaRPr sz="1000">
              <a:latin typeface="Palladio Uralic"/>
              <a:cs typeface="Palladio Uralic"/>
            </a:endParaRPr>
          </a:p>
          <a:p>
            <a:pPr algn="just" lvl="2" marL="732155" marR="8255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25" b="1">
                <a:solidFill>
                  <a:srgbClr val="231F20"/>
                </a:solidFill>
                <a:latin typeface="Times New Roman"/>
                <a:cs typeface="Times New Roman"/>
              </a:rPr>
              <a:t>Principle</a:t>
            </a:r>
            <a:r>
              <a:rPr dirty="0" sz="1000" spc="-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 b="1">
                <a:solidFill>
                  <a:srgbClr val="231F20"/>
                </a:solidFill>
                <a:latin typeface="Times New Roman"/>
                <a:cs typeface="Times New Roman"/>
              </a:rPr>
              <a:t>respect</a:t>
            </a:r>
            <a:r>
              <a:rPr dirty="0" sz="1000" spc="-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 b="1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autonomy,</a:t>
            </a:r>
            <a:r>
              <a:rPr dirty="0" sz="1000" spc="-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 b="1">
                <a:solidFill>
                  <a:srgbClr val="231F20"/>
                </a:solidFill>
                <a:latin typeface="Times New Roman"/>
                <a:cs typeface="Times New Roman"/>
              </a:rPr>
              <a:t>rights</a:t>
            </a:r>
            <a:r>
              <a:rPr dirty="0" sz="1000" spc="-6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 b="1">
                <a:solidFill>
                  <a:srgbClr val="231F20"/>
                </a:solidFill>
                <a:latin typeface="Times New Roman"/>
                <a:cs typeface="Times New Roman"/>
              </a:rPr>
              <a:t>dignity</a:t>
            </a:r>
            <a:r>
              <a:rPr dirty="0" sz="1000" spc="-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autonomy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relational,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since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interests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5" y="527100"/>
            <a:ext cx="4851400" cy="4154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nature.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sometimes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autonomy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stand-alone for application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level.  While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considered  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observed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facilitated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engaging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conventional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  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individual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replaced with alternative</a:t>
            </a:r>
            <a:r>
              <a:rPr dirty="0" sz="1000" spc="-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 case-by-case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section 8.4.2 for further  details.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372745" algn="l"/>
              </a:tabLst>
            </a:pP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Principle</a:t>
            </a:r>
            <a:r>
              <a:rPr dirty="0" sz="1000" spc="-2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2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 b="1">
                <a:solidFill>
                  <a:srgbClr val="231F20"/>
                </a:solidFill>
                <a:latin typeface="Times New Roman"/>
                <a:cs typeface="Times New Roman"/>
              </a:rPr>
              <a:t>beneficence</a:t>
            </a:r>
            <a:r>
              <a:rPr dirty="0" sz="1000" spc="-2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aims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achieving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through societal benefit to the maximum possible level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against individual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benefit.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372745" algn="l"/>
              </a:tabLst>
            </a:pP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Principle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40" b="1">
                <a:solidFill>
                  <a:srgbClr val="231F20"/>
                </a:solidFill>
                <a:latin typeface="Times New Roman"/>
                <a:cs typeface="Times New Roman"/>
              </a:rPr>
              <a:t>non-maleficence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Maximum efforts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done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and others,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the community,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 while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collecting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subsequent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disclosure.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stigma,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poverty,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discrimination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living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HIV,  STD, TB,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mental illnesses, etc. Safeguards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 confidentiality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there could also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individual/community/  relationships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benefit.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63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overlap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service 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7299" y="5560186"/>
            <a:ext cx="1949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(ii)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7299" y="5989891"/>
            <a:ext cx="23685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(iii)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7299" y="4692344"/>
            <a:ext cx="4493895" cy="2263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 marR="8255" indent="-360045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(i)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Harm principle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 liberty of an individual or group is rightfully restricted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against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person’s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prevent harm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decision to do so  should be backed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strong ethical justification, for example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outbreaks.</a:t>
            </a:r>
            <a:endParaRPr sz="1000">
              <a:latin typeface="Palladio Uralic"/>
              <a:cs typeface="Palladio Uralic"/>
            </a:endParaRPr>
          </a:p>
          <a:p>
            <a:pPr algn="just" marL="372110" marR="9525">
              <a:lnSpc>
                <a:spcPct val="129200"/>
              </a:lnSpc>
              <a:spcBef>
                <a:spcPts val="28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 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least infringement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possible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least restrictive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adopted when liberty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curtailed.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Principle </a:t>
            </a:r>
            <a:r>
              <a:rPr dirty="0" sz="1000" spc="10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proportionality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This principle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requires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authorities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promote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well-being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Breach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autonomy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privacy of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individuals should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balanced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against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probable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necessity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burdens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suffered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participants/communities.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7305" y="6965695"/>
            <a:ext cx="4852670" cy="81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 marR="5080" indent="-360045">
              <a:lnSpc>
                <a:spcPct val="129200"/>
              </a:lnSpc>
              <a:spcBef>
                <a:spcPts val="100"/>
              </a:spcBef>
              <a:buChar char="•"/>
              <a:tabLst>
                <a:tab pos="372745" algn="l"/>
              </a:tabLst>
            </a:pP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Principle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35" b="1">
                <a:solidFill>
                  <a:srgbClr val="231F20"/>
                </a:solidFill>
                <a:latin typeface="Times New Roman"/>
                <a:cs typeface="Times New Roman"/>
              </a:rPr>
              <a:t>social </a:t>
            </a: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justice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burden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equitably distributed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across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study groups. When vulnerable or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disadvantaged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involved,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retains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enhances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existing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inequities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avoided.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positive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obligation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x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7378" y="882345"/>
            <a:ext cx="5089525" cy="7078980"/>
            <a:chOff x="767378" y="882345"/>
            <a:chExt cx="5089525" cy="7078980"/>
          </a:xfrm>
        </p:grpSpPr>
        <p:sp>
          <p:nvSpPr>
            <p:cNvPr id="4" name="object 4"/>
            <p:cNvSpPr/>
            <p:nvPr/>
          </p:nvSpPr>
          <p:spPr>
            <a:xfrm>
              <a:off x="767378" y="915161"/>
              <a:ext cx="5089245" cy="7045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17136" y="882345"/>
              <a:ext cx="753719" cy="938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5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554" y="216001"/>
                </a:lnTo>
                <a:lnTo>
                  <a:pt x="662255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4934267"/>
            <a:ext cx="400050" cy="530225"/>
            <a:chOff x="6224394" y="4934267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493426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852A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8681" y="5150611"/>
              <a:ext cx="71031" cy="111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27999" y="4242193"/>
            <a:ext cx="4968240" cy="3608704"/>
            <a:chOff x="827999" y="4242193"/>
            <a:chExt cx="4968240" cy="3608704"/>
          </a:xfrm>
        </p:grpSpPr>
        <p:sp>
          <p:nvSpPr>
            <p:cNvPr id="10" name="object 10"/>
            <p:cNvSpPr/>
            <p:nvPr/>
          </p:nvSpPr>
          <p:spPr>
            <a:xfrm>
              <a:off x="832761" y="4246955"/>
              <a:ext cx="4958715" cy="3599179"/>
            </a:xfrm>
            <a:custGeom>
              <a:avLst/>
              <a:gdLst/>
              <a:ahLst/>
              <a:cxnLst/>
              <a:rect l="l" t="t" r="r" b="b"/>
              <a:pathLst>
                <a:path w="4958715" h="3599179">
                  <a:moveTo>
                    <a:pt x="4806073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446449"/>
                  </a:lnTo>
                  <a:lnTo>
                    <a:pt x="2381" y="3534556"/>
                  </a:lnTo>
                  <a:lnTo>
                    <a:pt x="19050" y="3579799"/>
                  </a:lnTo>
                  <a:lnTo>
                    <a:pt x="64293" y="3596468"/>
                  </a:lnTo>
                  <a:lnTo>
                    <a:pt x="152400" y="3598849"/>
                  </a:lnTo>
                  <a:lnTo>
                    <a:pt x="4806073" y="3598849"/>
                  </a:lnTo>
                  <a:lnTo>
                    <a:pt x="4894179" y="3596468"/>
                  </a:lnTo>
                  <a:lnTo>
                    <a:pt x="4939423" y="3579799"/>
                  </a:lnTo>
                  <a:lnTo>
                    <a:pt x="4956092" y="3534556"/>
                  </a:lnTo>
                  <a:lnTo>
                    <a:pt x="4958473" y="3446449"/>
                  </a:lnTo>
                  <a:lnTo>
                    <a:pt x="4958473" y="152400"/>
                  </a:lnTo>
                  <a:lnTo>
                    <a:pt x="4956092" y="64293"/>
                  </a:lnTo>
                  <a:lnTo>
                    <a:pt x="4939423" y="19050"/>
                  </a:lnTo>
                  <a:lnTo>
                    <a:pt x="4894179" y="2381"/>
                  </a:lnTo>
                  <a:lnTo>
                    <a:pt x="4806073" y="0"/>
                  </a:lnTo>
                  <a:close/>
                </a:path>
              </a:pathLst>
            </a:custGeom>
            <a:solidFill>
              <a:srgbClr val="EEE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32761" y="4246955"/>
              <a:ext cx="4958715" cy="3599179"/>
            </a:xfrm>
            <a:custGeom>
              <a:avLst/>
              <a:gdLst/>
              <a:ahLst/>
              <a:cxnLst/>
              <a:rect l="l" t="t" r="r" b="b"/>
              <a:pathLst>
                <a:path w="4958715" h="3599179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446449"/>
                  </a:lnTo>
                  <a:lnTo>
                    <a:pt x="2381" y="3534556"/>
                  </a:lnTo>
                  <a:lnTo>
                    <a:pt x="19050" y="3579799"/>
                  </a:lnTo>
                  <a:lnTo>
                    <a:pt x="64293" y="3596468"/>
                  </a:lnTo>
                  <a:lnTo>
                    <a:pt x="152400" y="3598849"/>
                  </a:lnTo>
                  <a:lnTo>
                    <a:pt x="4806073" y="3598849"/>
                  </a:lnTo>
                  <a:lnTo>
                    <a:pt x="4894179" y="3596468"/>
                  </a:lnTo>
                  <a:lnTo>
                    <a:pt x="4939423" y="3579799"/>
                  </a:lnTo>
                  <a:lnTo>
                    <a:pt x="4956092" y="3534556"/>
                  </a:lnTo>
                  <a:lnTo>
                    <a:pt x="4958473" y="3446449"/>
                  </a:lnTo>
                  <a:lnTo>
                    <a:pt x="4958473" y="152400"/>
                  </a:lnTo>
                  <a:lnTo>
                    <a:pt x="4956092" y="64293"/>
                  </a:lnTo>
                  <a:lnTo>
                    <a:pt x="4939423" y="19050"/>
                  </a:lnTo>
                  <a:lnTo>
                    <a:pt x="4894179" y="2381"/>
                  </a:lnTo>
                  <a:lnTo>
                    <a:pt x="4806073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852A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14802" y="3996727"/>
            <a:ext cx="3794760" cy="154940"/>
          </a:xfrm>
          <a:custGeom>
            <a:avLst/>
            <a:gdLst/>
            <a:ahLst/>
            <a:cxnLst/>
            <a:rect l="l" t="t" r="r" b="b"/>
            <a:pathLst>
              <a:path w="3794760" h="154939">
                <a:moveTo>
                  <a:pt x="3730904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1046"/>
                </a:lnTo>
                <a:lnTo>
                  <a:pt x="992" y="127757"/>
                </a:lnTo>
                <a:lnTo>
                  <a:pt x="7937" y="146608"/>
                </a:lnTo>
                <a:lnTo>
                  <a:pt x="26789" y="153554"/>
                </a:lnTo>
                <a:lnTo>
                  <a:pt x="63500" y="154546"/>
                </a:lnTo>
                <a:lnTo>
                  <a:pt x="3730904" y="154546"/>
                </a:lnTo>
                <a:lnTo>
                  <a:pt x="3767615" y="153554"/>
                </a:lnTo>
                <a:lnTo>
                  <a:pt x="3786466" y="146608"/>
                </a:lnTo>
                <a:lnTo>
                  <a:pt x="3793412" y="127757"/>
                </a:lnTo>
                <a:lnTo>
                  <a:pt x="3794404" y="91046"/>
                </a:lnTo>
                <a:lnTo>
                  <a:pt x="3794404" y="63500"/>
                </a:lnTo>
                <a:lnTo>
                  <a:pt x="3793412" y="26789"/>
                </a:lnTo>
                <a:lnTo>
                  <a:pt x="3786466" y="7937"/>
                </a:lnTo>
                <a:lnTo>
                  <a:pt x="3767615" y="992"/>
                </a:lnTo>
                <a:lnTo>
                  <a:pt x="3730904" y="0"/>
                </a:lnTo>
                <a:close/>
              </a:path>
            </a:pathLst>
          </a:custGeom>
          <a:solidFill>
            <a:srgbClr val="B68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81580" y="527100"/>
            <a:ext cx="4937760" cy="7283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457834" marR="6985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least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advantaged,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supports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upstream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factors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determinants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equity.</a:t>
            </a:r>
            <a:endParaRPr sz="1000">
              <a:latin typeface="Palladio Uralic"/>
              <a:cs typeface="Palladio Uralic"/>
            </a:endParaRPr>
          </a:p>
          <a:p>
            <a:pPr algn="just" marL="457834" marR="508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458470" algn="l"/>
              </a:tabLst>
            </a:pPr>
            <a:r>
              <a:rPr dirty="0" sz="1000" spc="20" b="1">
                <a:solidFill>
                  <a:srgbClr val="231F20"/>
                </a:solidFill>
                <a:latin typeface="Times New Roman"/>
                <a:cs typeface="Times New Roman"/>
              </a:rPr>
              <a:t>Principle</a:t>
            </a:r>
            <a:r>
              <a:rPr dirty="0" sz="1000" spc="-8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0" b="1">
                <a:solidFill>
                  <a:srgbClr val="231F20"/>
                </a:solidFill>
                <a:latin typeface="Times New Roman"/>
                <a:cs typeface="Times New Roman"/>
              </a:rPr>
              <a:t>reciprocity</a:t>
            </a:r>
            <a:r>
              <a:rPr dirty="0" sz="1000" spc="-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communities,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borne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disproportionate share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burden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risks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 protection from further exposure, access to food, healthcare, clothing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shelter, communication or compensation for lost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income.</a:t>
            </a:r>
            <a:endParaRPr sz="1000">
              <a:latin typeface="Palladio Uralic"/>
              <a:cs typeface="Palladio Uralic"/>
            </a:endParaRPr>
          </a:p>
          <a:p>
            <a:pPr algn="just" marL="457834" marR="508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458470" algn="l"/>
              </a:tabLst>
            </a:pPr>
            <a:r>
              <a:rPr dirty="0" sz="1000" spc="20" b="1">
                <a:solidFill>
                  <a:srgbClr val="231F20"/>
                </a:solidFill>
                <a:latin typeface="Times New Roman"/>
                <a:cs typeface="Times New Roman"/>
              </a:rPr>
              <a:t>Principle</a:t>
            </a:r>
            <a:r>
              <a:rPr dirty="0" sz="1000" spc="-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 b="1">
                <a:solidFill>
                  <a:srgbClr val="231F20"/>
                </a:solidFill>
                <a:latin typeface="Times New Roman"/>
                <a:cs typeface="Times New Roman"/>
              </a:rPr>
              <a:t>solidarity</a:t>
            </a:r>
            <a:r>
              <a:rPr dirty="0" sz="1000" spc="-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respect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intra-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inter-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dependence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solidarity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collective  welfare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common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good.</a:t>
            </a:r>
            <a:endParaRPr sz="1000">
              <a:latin typeface="Palladio Uralic"/>
              <a:cs typeface="Palladio Uralic"/>
            </a:endParaRPr>
          </a:p>
          <a:p>
            <a:pPr algn="just" marL="457834" marR="698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458470" algn="l"/>
              </a:tabLst>
            </a:pP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Principle</a:t>
            </a:r>
            <a:r>
              <a:rPr dirty="0" sz="1000" spc="-4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accountability</a:t>
            </a:r>
            <a:r>
              <a:rPr dirty="0" sz="1000" spc="-3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 b="1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 b="1">
                <a:solidFill>
                  <a:srgbClr val="231F20"/>
                </a:solidFill>
                <a:latin typeface="Times New Roman"/>
                <a:cs typeface="Times New Roman"/>
              </a:rPr>
              <a:t>transparency</a:t>
            </a:r>
            <a:r>
              <a:rPr dirty="0" sz="1000" spc="-4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honest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transparent.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  domain.</a:t>
            </a:r>
            <a:endParaRPr sz="1000">
              <a:latin typeface="Palladio Uralic"/>
              <a:cs typeface="Palladio Uralic"/>
            </a:endParaRPr>
          </a:p>
          <a:p>
            <a:pPr algn="just" marL="98425" marR="635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order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undertake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  the points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8.1.</a:t>
            </a:r>
            <a:endParaRPr sz="1000">
              <a:latin typeface="Palladio Uralic"/>
              <a:cs typeface="Palladio Uralic"/>
            </a:endParaRPr>
          </a:p>
          <a:p>
            <a:pPr algn="just" marL="984250">
              <a:lnSpc>
                <a:spcPct val="100000"/>
              </a:lnSpc>
              <a:spcBef>
                <a:spcPts val="484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8.1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Public health research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proposal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reviewing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proposals,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consider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followings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aspects:</a:t>
            </a:r>
            <a:endParaRPr sz="900">
              <a:latin typeface="Palladio Uralic"/>
              <a:cs typeface="Palladio Uralic"/>
            </a:endParaRPr>
          </a:p>
          <a:p>
            <a:pPr marL="192405" marR="167640" indent="-180340">
              <a:lnSpc>
                <a:spcPts val="1400"/>
              </a:lnSpc>
              <a:spcBef>
                <a:spcPts val="60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objectives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 scientifically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sound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linked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achievement of</a:t>
            </a:r>
            <a:r>
              <a:rPr dirty="0" sz="9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  health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goals?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individual written informed consent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required?</a:t>
            </a:r>
            <a:endParaRPr sz="900">
              <a:latin typeface="Palladio Uralic"/>
              <a:cs typeface="Palladio Uralic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not,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gatekeeper</a:t>
            </a:r>
            <a:r>
              <a:rPr dirty="0" sz="9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consent/permission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sufficient?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Who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gatekeeper</a:t>
            </a:r>
            <a:r>
              <a:rPr dirty="0" sz="9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how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endParaRPr sz="9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decided?</a:t>
            </a:r>
            <a:endParaRPr sz="900">
              <a:latin typeface="Palladio Uralic"/>
              <a:cs typeface="Palladio Uralic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two-stage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process</a:t>
            </a:r>
            <a:r>
              <a:rPr dirty="0" sz="9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initially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gatekeeper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consent/permission</a:t>
            </a:r>
            <a:r>
              <a:rPr dirty="0" sz="9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followed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individual</a:t>
            </a:r>
            <a:endParaRPr sz="9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consent?</a:t>
            </a:r>
            <a:endParaRPr sz="900">
              <a:latin typeface="Palladio Uralic"/>
              <a:cs typeface="Palladio Uralic"/>
            </a:endParaRPr>
          </a:p>
          <a:p>
            <a:pPr marL="192405" marR="168275" indent="-180340">
              <a:lnSpc>
                <a:spcPct val="129600"/>
              </a:lnSpc>
              <a:buAutoNum type="arabicPeriod" startAt="3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 applicable,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respect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community applied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community engagement? If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so,  is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methodology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appropriate?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320"/>
              </a:spcBef>
              <a:buAutoNum type="arabicPeriod" startAt="3"/>
              <a:tabLst>
                <a:tab pos="193040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segments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likely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beneficiaries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what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expected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benefits?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320"/>
              </a:spcBef>
              <a:buAutoNum type="arabicPeriod" startAt="3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overriding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potentially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larger societal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benefit?</a:t>
            </a:r>
            <a:endParaRPr sz="900">
              <a:latin typeface="Palladio Uralic"/>
              <a:cs typeface="Palladio Uralic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so, is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justified?</a:t>
            </a:r>
            <a:endParaRPr sz="900">
              <a:latin typeface="Times New Roman"/>
              <a:cs typeface="Times New Roman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What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different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types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potential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harm?</a:t>
            </a:r>
            <a:endParaRPr sz="900">
              <a:latin typeface="Times New Roman"/>
              <a:cs typeface="Times New Roman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Who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would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 spc="-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harmed?</a:t>
            </a:r>
            <a:endParaRPr sz="900">
              <a:latin typeface="Times New Roman"/>
              <a:cs typeface="Times New Roman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What,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any,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measures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taken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mitigate/minimize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this?</a:t>
            </a:r>
            <a:endParaRPr sz="900">
              <a:latin typeface="Times New Roman"/>
              <a:cs typeface="Times New Roman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harm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fairly</a:t>
            </a:r>
            <a:r>
              <a:rPr dirty="0" sz="9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distributed?</a:t>
            </a:r>
            <a:endParaRPr sz="900">
              <a:latin typeface="Times New Roman"/>
              <a:cs typeface="Times New Roman"/>
            </a:endParaRPr>
          </a:p>
          <a:p>
            <a:pPr lvl="1" marL="372110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How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do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societal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benefits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outweigh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individual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harm?</a:t>
            </a:r>
            <a:endParaRPr sz="900">
              <a:latin typeface="Times New Roman"/>
              <a:cs typeface="Times New Roman"/>
            </a:endParaRPr>
          </a:p>
          <a:p>
            <a:pPr marL="192405" marR="167640" indent="-180340">
              <a:lnSpc>
                <a:spcPct val="129600"/>
              </a:lnSpc>
              <a:buAutoNum type="arabicPeriod" startAt="3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social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justice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considered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while designing, implementing and assessing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outcomes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study?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715" cy="705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Ethical issues of epidemiological and public health research study</a:t>
            </a:r>
            <a:r>
              <a:rPr dirty="0" sz="1000" spc="35" b="1">
                <a:solidFill>
                  <a:srgbClr val="852A74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designs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Epidemiological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public health research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different 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tools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 large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single or multiple settings.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 observational 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(such  as cross-sectional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 studies, cohort studies,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series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descriptive studies and experimental 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field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cluster  randomized controlled trials, stepped-wedge and quasi-experimental 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designs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groups, geographic areas, institutions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collectively rather than  individually).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Specific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ethical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emerge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scientific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merit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design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its implementation and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by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Surveillance, programme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monitoring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programme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evaluations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fundamental public health activity is to measure and monitor changes in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status,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factors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service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utilization.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Surveillance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ongoing,  systematic collection, analysis, and interpretation of outcome-specific data,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timely dissemination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controlling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injury.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used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generating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evidence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 performance,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generalizable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application at other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sites and contexts. Programme evaluation refers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systematic application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statistical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measuring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programme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conceptualization,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design,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utility; the comparison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measurements;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resulting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optimize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programme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outcomes.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Evaluation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involve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personnel,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patients,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 stakeholders. It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 screening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documents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observations  of various activities at different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985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placed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under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exempt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category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specific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exercise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refinement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improvement  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unspecified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interviewed who are spread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across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geographic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825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Proper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ethical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carried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out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programme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evaluation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activities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clearly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generalizable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knowledge,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soundness,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examine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need to have permission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authorities.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5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554" y="216001"/>
                </a:lnTo>
                <a:lnTo>
                  <a:pt x="662255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08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ethical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concerns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managing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similar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those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mentioned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section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8.3.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Demographic surveillance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sites and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registries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demographic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surveillance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geographically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defined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continuous  demographic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monitoring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regular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production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births,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deaths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migrations.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platform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wide  range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health-systems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economic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interventions. In addition,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monitor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developmental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environmental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parameters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determine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interaction with, and impact 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health.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 as platforms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testing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 and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feedback 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effectiveness.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aim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surveillance site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to 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evidence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countries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influencing existing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health-related 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They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 help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 a relevant research and development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agenda.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98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Prior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approval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competent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state/national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authorities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community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leadership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set-up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demographic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surveillance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sites,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without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geographic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system (GIS) facilities. Setting-up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prior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and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Strategies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undertaken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sites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including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data-set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 and its storage,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 confidentiality,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to  undergo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personally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demographic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encrypted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identifiers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accessible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restricted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designated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bound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confidentiality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98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Spatial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epidemiology,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including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use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GIS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technology,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health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evolving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 and the related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that may emerge need to 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addressed 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grows.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8255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Registries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systematic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collection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concerning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particular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diseases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and/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at one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places. 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established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part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registries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  to 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98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hand,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registries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set-up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part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public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health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programmes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exempted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de-identified,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governance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processes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certificate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97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4934267"/>
            <a:ext cx="400050" cy="530225"/>
            <a:chOff x="6224394" y="493426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493426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852A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8681" y="5150611"/>
              <a:ext cx="71031" cy="111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080" cy="7215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marL="732155" marR="635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exemption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waiver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10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ethical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concerns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approval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similar to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those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mentioned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section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8.3.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Implementation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local,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global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levels,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persistent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effectively implement  and scale-up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policies, programmes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interventions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lives and improve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health. A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approach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achieving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goals is 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 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(IR),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facilitates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practices.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systems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draws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traditions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disciplines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builds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operations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participatory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 research, management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science, 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improvement, implementation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  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evaluation.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co-designed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co-implemented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implementers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encourage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uptake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piloted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completed research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programme.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requires a long-term mutually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advantageous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relationship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  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inception stage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framing of  questions, research design and delivery of strategy for influencing implementation  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wider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dissemination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simple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sophisticated research designs and often uses mixed, quantitative and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qualitative,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methods.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Analyses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reach,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rather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treat,  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equitable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impact.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Specialized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analyses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explain  how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why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 best to scale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intervention,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introduce  and expand an innovation.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 for the changing contexts and interventions  during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concerned,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pre-specification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feasible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projects.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essentially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adaptive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precise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pre-definition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mode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delivery, outcome measurement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of study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ECs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should,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therefore,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understand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this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requirement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flexibility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resilience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reviewing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IR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process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attempts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distribute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roles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responsibilities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researchers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 stakeholders 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researched, at least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certain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extent.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ECs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acknowledge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these aspects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good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participatory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practice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IR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delivery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formally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(by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undergoing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training)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informally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(by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5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554" y="216001"/>
                </a:lnTo>
                <a:lnTo>
                  <a:pt x="662255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1445" cy="707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732155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encouraging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debate).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 theoretical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core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complex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intervention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kept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constant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while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allowing and accepting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unique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flexibility and resilience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design.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IR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emerging area and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keep growing as 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  accumulates.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critical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role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governance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accountability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stakeholders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asymmetry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 considered.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Demonstration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projects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demonstration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approach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  in a real-world situation. By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nature, such projects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existing public programmes, affecting communities, users/beneficiaries, providers,  and expenditures. They help policymakers to learn about the potential impact and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operational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challenges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policy/programme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modification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existing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policy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controlled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Demonstration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 a large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a district or cluster of districts or 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state,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hundreds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thousands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(users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providers)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substantial resource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investment.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number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key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issues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considered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designing,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implementing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evaluating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demonstration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projects.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most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often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level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  for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cultural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geographical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appropriateness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(formative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research)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support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development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makers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recommendations  regarding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proposed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approach.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demonstration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projects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subject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ethical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scrutiny.</a:t>
            </a:r>
            <a:endParaRPr sz="1000">
              <a:latin typeface="Times New Roman"/>
              <a:cs typeface="Times New Roman"/>
            </a:endParaRPr>
          </a:p>
          <a:p>
            <a:pPr algn="just" marL="372110">
              <a:lnSpc>
                <a:spcPct val="100000"/>
              </a:lnSpc>
              <a:spcBef>
                <a:spcPts val="63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key questions that 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raise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are: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Why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demonstration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project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undertaken?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How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this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designed/being</a:t>
            </a:r>
            <a:r>
              <a:rPr dirty="0" sz="1000" spc="-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initiated/implemented?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What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impact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project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likely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broader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health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systems?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involving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equity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vulnerable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populations?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What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range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design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implementation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situations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ground?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decision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exemption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waiver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taken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case- by-case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basis?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4934267"/>
            <a:ext cx="400050" cy="530225"/>
            <a:chOff x="6224394" y="4934267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493426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852A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8681" y="5150611"/>
              <a:ext cx="71031" cy="111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1445" cy="716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carried out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level or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allocated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 rather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could both 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observational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reasons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behaviour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well.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target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randomization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usually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useful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prevention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models.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require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monitoring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Informed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complex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details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section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8.4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seen.</a:t>
            </a:r>
            <a:endParaRPr sz="1000">
              <a:latin typeface="Times New Roman"/>
              <a:cs typeface="Times New Roman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Use of </a:t>
            </a:r>
            <a:r>
              <a:rPr dirty="0" sz="1000" b="1">
                <a:solidFill>
                  <a:srgbClr val="852A74"/>
                </a:solidFill>
                <a:latin typeface="Palladio Uralic"/>
                <a:cs typeface="Palladio Uralic"/>
              </a:rPr>
              <a:t>administrative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and other </a:t>
            </a:r>
            <a:r>
              <a:rPr dirty="0" sz="1000" b="1">
                <a:solidFill>
                  <a:srgbClr val="852A74"/>
                </a:solidFill>
                <a:latin typeface="Palladio Uralic"/>
                <a:cs typeface="Palladio Uralic"/>
              </a:rPr>
              <a:t>data sources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for</a:t>
            </a:r>
            <a:r>
              <a:rPr dirty="0" sz="1000" spc="-30" b="1">
                <a:solidFill>
                  <a:srgbClr val="852A74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Administrative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systematically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compiled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assist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programmatic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organizational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operations.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shift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primarily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managing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monitoring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programmes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performing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audits,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conducting research and informing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 volume of data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accessible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surveys,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 sources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 data  repositories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sources.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recent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years, administrative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been more  widely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increase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attributed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improvements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permit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easier data compilation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time-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cost-effectiveness. Data files  are often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 based, providing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on large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permitting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longitudinal analysis over multiple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years.</a:t>
            </a:r>
            <a:endParaRPr sz="1000">
              <a:latin typeface="Palladio Uralic"/>
              <a:cs typeface="Palladio Uralic"/>
            </a:endParaRPr>
          </a:p>
          <a:p>
            <a:pPr algn="just" marL="732155" marR="5715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While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such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provide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quick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easy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access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information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secondary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analysis, there are possibilities of misinterpretation of the data, violations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allowed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compromising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security,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disclosure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permissions,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unauthorized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unethical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publication.</a:t>
            </a:r>
            <a:endParaRPr sz="1000">
              <a:latin typeface="Palladio Uralic"/>
              <a:cs typeface="Palladio Uralic"/>
            </a:endParaRPr>
          </a:p>
          <a:p>
            <a:pPr algn="just" marL="732155" marR="762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Partnership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researcher(s)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representation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department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organization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sourced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strategy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concerns.</a:t>
            </a:r>
            <a:endParaRPr sz="10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ECs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ensure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administrative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does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violate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72745" algn="l"/>
              </a:tabLst>
            </a:pP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10" b="1">
                <a:solidFill>
                  <a:srgbClr val="852A74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Obtaining</a:t>
            </a:r>
            <a:r>
              <a:rPr dirty="0" sz="1000" spc="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Several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studies,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cluster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5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554" y="216001"/>
                </a:lnTo>
                <a:lnTo>
                  <a:pt x="662255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4934267"/>
            <a:ext cx="400050" cy="530225"/>
            <a:chOff x="6224394" y="4934267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493426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852A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8681" y="5150611"/>
              <a:ext cx="71031" cy="111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949589" y="5354954"/>
            <a:ext cx="4835525" cy="1323340"/>
            <a:chOff x="949589" y="5354954"/>
            <a:chExt cx="4835525" cy="1323340"/>
          </a:xfrm>
        </p:grpSpPr>
        <p:sp>
          <p:nvSpPr>
            <p:cNvPr id="10" name="object 10"/>
            <p:cNvSpPr/>
            <p:nvPr/>
          </p:nvSpPr>
          <p:spPr>
            <a:xfrm>
              <a:off x="954351" y="5359717"/>
              <a:ext cx="4826000" cy="1313815"/>
            </a:xfrm>
            <a:custGeom>
              <a:avLst/>
              <a:gdLst/>
              <a:ahLst/>
              <a:cxnLst/>
              <a:rect l="l" t="t" r="r" b="b"/>
              <a:pathLst>
                <a:path w="4826000" h="1313815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61021"/>
                  </a:lnTo>
                  <a:lnTo>
                    <a:pt x="2381" y="1249127"/>
                  </a:lnTo>
                  <a:lnTo>
                    <a:pt x="19050" y="1294371"/>
                  </a:lnTo>
                  <a:lnTo>
                    <a:pt x="64293" y="1311040"/>
                  </a:lnTo>
                  <a:lnTo>
                    <a:pt x="152400" y="1313421"/>
                  </a:lnTo>
                  <a:lnTo>
                    <a:pt x="4673041" y="1313421"/>
                  </a:lnTo>
                  <a:lnTo>
                    <a:pt x="4761147" y="1311040"/>
                  </a:lnTo>
                  <a:lnTo>
                    <a:pt x="4806391" y="1294371"/>
                  </a:lnTo>
                  <a:lnTo>
                    <a:pt x="4823059" y="1249127"/>
                  </a:lnTo>
                  <a:lnTo>
                    <a:pt x="4825441" y="1161021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EEE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54351" y="5359717"/>
              <a:ext cx="4826000" cy="1313815"/>
            </a:xfrm>
            <a:custGeom>
              <a:avLst/>
              <a:gdLst/>
              <a:ahLst/>
              <a:cxnLst/>
              <a:rect l="l" t="t" r="r" b="b"/>
              <a:pathLst>
                <a:path w="4826000" h="131381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61021"/>
                  </a:lnTo>
                  <a:lnTo>
                    <a:pt x="2381" y="1249127"/>
                  </a:lnTo>
                  <a:lnTo>
                    <a:pt x="19050" y="1294371"/>
                  </a:lnTo>
                  <a:lnTo>
                    <a:pt x="64293" y="1311040"/>
                  </a:lnTo>
                  <a:lnTo>
                    <a:pt x="152400" y="1313421"/>
                  </a:lnTo>
                  <a:lnTo>
                    <a:pt x="4673041" y="1313421"/>
                  </a:lnTo>
                  <a:lnTo>
                    <a:pt x="4761147" y="1311040"/>
                  </a:lnTo>
                  <a:lnTo>
                    <a:pt x="4806391" y="1294371"/>
                  </a:lnTo>
                  <a:lnTo>
                    <a:pt x="4823059" y="1249127"/>
                  </a:lnTo>
                  <a:lnTo>
                    <a:pt x="4825441" y="1161021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852A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994151" y="5157228"/>
            <a:ext cx="2746375" cy="147955"/>
          </a:xfrm>
          <a:custGeom>
            <a:avLst/>
            <a:gdLst/>
            <a:ahLst/>
            <a:cxnLst/>
            <a:rect l="l" t="t" r="r" b="b"/>
            <a:pathLst>
              <a:path w="2746375" h="147954">
                <a:moveTo>
                  <a:pt x="2695054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6799"/>
                </a:lnTo>
                <a:lnTo>
                  <a:pt x="793" y="126168"/>
                </a:lnTo>
                <a:lnTo>
                  <a:pt x="6350" y="141249"/>
                </a:lnTo>
                <a:lnTo>
                  <a:pt x="21431" y="146805"/>
                </a:lnTo>
                <a:lnTo>
                  <a:pt x="50800" y="147599"/>
                </a:lnTo>
                <a:lnTo>
                  <a:pt x="2695054" y="147599"/>
                </a:lnTo>
                <a:lnTo>
                  <a:pt x="2724423" y="146805"/>
                </a:lnTo>
                <a:lnTo>
                  <a:pt x="2739504" y="141249"/>
                </a:lnTo>
                <a:lnTo>
                  <a:pt x="2745060" y="126168"/>
                </a:lnTo>
                <a:lnTo>
                  <a:pt x="2745854" y="96799"/>
                </a:lnTo>
                <a:lnTo>
                  <a:pt x="2745854" y="50800"/>
                </a:lnTo>
                <a:lnTo>
                  <a:pt x="2745060" y="21431"/>
                </a:lnTo>
                <a:lnTo>
                  <a:pt x="2739504" y="6350"/>
                </a:lnTo>
                <a:lnTo>
                  <a:pt x="2724423" y="793"/>
                </a:lnTo>
                <a:lnTo>
                  <a:pt x="2695054" y="0"/>
                </a:lnTo>
                <a:close/>
              </a:path>
            </a:pathLst>
          </a:custGeom>
          <a:solidFill>
            <a:srgbClr val="B68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7299" y="527100"/>
            <a:ext cx="5211445" cy="7222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randomized field trials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IR, have participants who cannot avoid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interventions.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This implies that participant’s informed consent refers only to data collection,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not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administration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Occasionally,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source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selection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bias,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raises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methodological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  informed consent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protocols should therefore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differently  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individually randomized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because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methodological  consequences.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hierarchical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structure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imply consideration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two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levels of consent.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first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level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gatekeeper(s)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guardian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authority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normally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 for participants’ well-being; who give permission for participation and  randomization of 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level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whom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cover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aspects: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routinely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held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individuals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collected;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regarding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collection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supplementary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data;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active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participation;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Field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trials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which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involve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new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pharmaceutical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agents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require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individual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 and collection 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 voluntary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the norm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specific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consent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by 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ctr" marL="253365">
              <a:lnSpc>
                <a:spcPct val="100000"/>
              </a:lnSpc>
              <a:spcBef>
                <a:spcPts val="10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8.2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lvl="3" marL="521970" indent="-180975">
              <a:lnSpc>
                <a:spcPct val="100000"/>
              </a:lnSpc>
              <a:spcBef>
                <a:spcPts val="770"/>
              </a:spcBef>
              <a:buChar char="•"/>
              <a:tabLst>
                <a:tab pos="522605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Verbal/oral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consent: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sensitive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topics,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verbal/oral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pseudonyms</a:t>
            </a:r>
            <a:endParaRPr sz="900">
              <a:latin typeface="Times New Roman"/>
              <a:cs typeface="Times New Roman"/>
            </a:endParaRPr>
          </a:p>
          <a:p>
            <a:pPr algn="just" marL="52197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suitable with appropriate approval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proper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documentation.</a:t>
            </a:r>
            <a:endParaRPr sz="900">
              <a:latin typeface="Palladio Uralic"/>
              <a:cs typeface="Palladio Uralic"/>
            </a:endParaRPr>
          </a:p>
          <a:p>
            <a:pPr lvl="3" marL="521970" indent="-180975">
              <a:lnSpc>
                <a:spcPct val="100000"/>
              </a:lnSpc>
              <a:spcBef>
                <a:spcPts val="464"/>
              </a:spcBef>
              <a:buChar char="•"/>
              <a:tabLst>
                <a:tab pos="522605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Broad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consent: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Providing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individual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opt-out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option,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consultation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held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endParaRPr sz="900">
              <a:latin typeface="Times New Roman"/>
              <a:cs typeface="Times New Roman"/>
            </a:endParaRPr>
          </a:p>
          <a:p>
            <a:pPr algn="just" marL="52197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only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small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representative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group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population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interest.</a:t>
            </a:r>
            <a:endParaRPr sz="900">
              <a:latin typeface="Palladio Uralic"/>
              <a:cs typeface="Palladio Uralic"/>
            </a:endParaRPr>
          </a:p>
          <a:p>
            <a:pPr algn="just" lvl="3" marL="521970" marR="224790" indent="-180340">
              <a:lnSpc>
                <a:spcPct val="129600"/>
              </a:lnSpc>
              <a:spcBef>
                <a:spcPts val="140"/>
              </a:spcBef>
              <a:buChar char="•"/>
              <a:tabLst>
                <a:tab pos="522605" algn="l"/>
              </a:tabLst>
            </a:pP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Group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consent: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Cluster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randomized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trials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(CRT),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IR, 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demonstration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projects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are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examples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decide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complex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feasibility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obtained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the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900">
              <a:latin typeface="Palladio Uralic"/>
              <a:cs typeface="Palladio Uralic"/>
            </a:endParaRPr>
          </a:p>
          <a:p>
            <a:pPr algn="just" marL="372110" marR="9525">
              <a:lnSpc>
                <a:spcPct val="129200"/>
              </a:lnSpc>
              <a:spcBef>
                <a:spcPts val="66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obtaining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forms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associated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documentation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 startAt="4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Waiver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consent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epidemiological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would follow  standard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 However,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waiver 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conditions,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8.3.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9508" y="527100"/>
            <a:ext cx="14478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6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1999" y="1101572"/>
            <a:ext cx="5039995" cy="3147060"/>
            <a:chOff x="791999" y="1101572"/>
            <a:chExt cx="5039995" cy="3147060"/>
          </a:xfrm>
        </p:grpSpPr>
        <p:sp>
          <p:nvSpPr>
            <p:cNvPr id="8" name="object 8"/>
            <p:cNvSpPr/>
            <p:nvPr/>
          </p:nvSpPr>
          <p:spPr>
            <a:xfrm>
              <a:off x="796762" y="1106334"/>
              <a:ext cx="5030470" cy="3137535"/>
            </a:xfrm>
            <a:custGeom>
              <a:avLst/>
              <a:gdLst/>
              <a:ahLst/>
              <a:cxnLst/>
              <a:rect l="l" t="t" r="r" b="b"/>
              <a:pathLst>
                <a:path w="5030470" h="3137535">
                  <a:moveTo>
                    <a:pt x="4878070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984512"/>
                  </a:lnTo>
                  <a:lnTo>
                    <a:pt x="2381" y="3072618"/>
                  </a:lnTo>
                  <a:lnTo>
                    <a:pt x="19050" y="3117862"/>
                  </a:lnTo>
                  <a:lnTo>
                    <a:pt x="64293" y="3134531"/>
                  </a:lnTo>
                  <a:lnTo>
                    <a:pt x="152400" y="3136912"/>
                  </a:lnTo>
                  <a:lnTo>
                    <a:pt x="4878070" y="3136912"/>
                  </a:lnTo>
                  <a:lnTo>
                    <a:pt x="4966176" y="3134531"/>
                  </a:lnTo>
                  <a:lnTo>
                    <a:pt x="5011420" y="3117862"/>
                  </a:lnTo>
                  <a:lnTo>
                    <a:pt x="5028088" y="3072618"/>
                  </a:lnTo>
                  <a:lnTo>
                    <a:pt x="5030470" y="2984512"/>
                  </a:lnTo>
                  <a:lnTo>
                    <a:pt x="5030470" y="152400"/>
                  </a:lnTo>
                  <a:lnTo>
                    <a:pt x="5028088" y="64293"/>
                  </a:lnTo>
                  <a:lnTo>
                    <a:pt x="5011420" y="19050"/>
                  </a:lnTo>
                  <a:lnTo>
                    <a:pt x="4966176" y="2381"/>
                  </a:lnTo>
                  <a:lnTo>
                    <a:pt x="4878070" y="0"/>
                  </a:lnTo>
                  <a:close/>
                </a:path>
              </a:pathLst>
            </a:custGeom>
            <a:solidFill>
              <a:srgbClr val="EEE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6762" y="1106334"/>
              <a:ext cx="5030470" cy="3137535"/>
            </a:xfrm>
            <a:custGeom>
              <a:avLst/>
              <a:gdLst/>
              <a:ahLst/>
              <a:cxnLst/>
              <a:rect l="l" t="t" r="r" b="b"/>
              <a:pathLst>
                <a:path w="5030470" h="313753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984512"/>
                  </a:lnTo>
                  <a:lnTo>
                    <a:pt x="2381" y="3072618"/>
                  </a:lnTo>
                  <a:lnTo>
                    <a:pt x="19050" y="3117862"/>
                  </a:lnTo>
                  <a:lnTo>
                    <a:pt x="64293" y="3134531"/>
                  </a:lnTo>
                  <a:lnTo>
                    <a:pt x="152400" y="3136912"/>
                  </a:lnTo>
                  <a:lnTo>
                    <a:pt x="4878070" y="3136912"/>
                  </a:lnTo>
                  <a:lnTo>
                    <a:pt x="4966176" y="3134531"/>
                  </a:lnTo>
                  <a:lnTo>
                    <a:pt x="5011420" y="3117862"/>
                  </a:lnTo>
                  <a:lnTo>
                    <a:pt x="5028088" y="3072618"/>
                  </a:lnTo>
                  <a:lnTo>
                    <a:pt x="5030470" y="2984512"/>
                  </a:lnTo>
                  <a:lnTo>
                    <a:pt x="5030470" y="152400"/>
                  </a:lnTo>
                  <a:lnTo>
                    <a:pt x="5028088" y="64293"/>
                  </a:lnTo>
                  <a:lnTo>
                    <a:pt x="5011420" y="19050"/>
                  </a:lnTo>
                  <a:lnTo>
                    <a:pt x="4966176" y="2381"/>
                  </a:lnTo>
                  <a:lnTo>
                    <a:pt x="4878070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852A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602000" y="900010"/>
            <a:ext cx="3420110" cy="147955"/>
          </a:xfrm>
          <a:custGeom>
            <a:avLst/>
            <a:gdLst/>
            <a:ahLst/>
            <a:cxnLst/>
            <a:rect l="l" t="t" r="r" b="b"/>
            <a:pathLst>
              <a:path w="3420110" h="147955">
                <a:moveTo>
                  <a:pt x="3369195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6799"/>
                </a:lnTo>
                <a:lnTo>
                  <a:pt x="793" y="126168"/>
                </a:lnTo>
                <a:lnTo>
                  <a:pt x="6350" y="141249"/>
                </a:lnTo>
                <a:lnTo>
                  <a:pt x="21431" y="146805"/>
                </a:lnTo>
                <a:lnTo>
                  <a:pt x="50800" y="147599"/>
                </a:lnTo>
                <a:lnTo>
                  <a:pt x="3369195" y="147599"/>
                </a:lnTo>
                <a:lnTo>
                  <a:pt x="3398564" y="146805"/>
                </a:lnTo>
                <a:lnTo>
                  <a:pt x="3413645" y="141249"/>
                </a:lnTo>
                <a:lnTo>
                  <a:pt x="3419201" y="126168"/>
                </a:lnTo>
                <a:lnTo>
                  <a:pt x="3419995" y="96799"/>
                </a:lnTo>
                <a:lnTo>
                  <a:pt x="3419995" y="50800"/>
                </a:lnTo>
                <a:lnTo>
                  <a:pt x="3419201" y="21431"/>
                </a:lnTo>
                <a:lnTo>
                  <a:pt x="3413645" y="6350"/>
                </a:lnTo>
                <a:lnTo>
                  <a:pt x="3398564" y="793"/>
                </a:lnTo>
                <a:lnTo>
                  <a:pt x="3369195" y="0"/>
                </a:lnTo>
                <a:close/>
              </a:path>
            </a:pathLst>
          </a:custGeom>
          <a:solidFill>
            <a:srgbClr val="B68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879119"/>
            <a:ext cx="5210810" cy="683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8.3 Waiver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consent in public health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156210">
              <a:lnSpc>
                <a:spcPct val="100000"/>
              </a:lnSpc>
              <a:spcBef>
                <a:spcPts val="64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waived:</a:t>
            </a:r>
            <a:endParaRPr sz="900">
              <a:latin typeface="Palladio Uralic"/>
              <a:cs typeface="Palladio Uralic"/>
            </a:endParaRPr>
          </a:p>
          <a:p>
            <a:pPr algn="just" marL="336550" marR="147320" indent="-180340">
              <a:lnSpc>
                <a:spcPct val="129600"/>
              </a:lnSpc>
              <a:spcBef>
                <a:spcPts val="140"/>
              </a:spcBef>
              <a:buChar char="•"/>
              <a:tabLst>
                <a:tab pos="337185" algn="l"/>
              </a:tabLst>
            </a:pP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on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routinely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collected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under 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programme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conditions,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including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involving </a:t>
            </a:r>
            <a:r>
              <a:rPr dirty="0" sz="900" spc="3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linkage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large anonymous databases of information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has been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routinely collected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administrative data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surveillance activities.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However,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time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collection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people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concerned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told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purposes,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endParaRPr sz="900">
              <a:latin typeface="Palladio Uralic"/>
              <a:cs typeface="Palladio Uralic"/>
            </a:endParaRPr>
          </a:p>
          <a:p>
            <a:pPr algn="just" marL="336550" marR="149860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33718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circumstances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where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obtaining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impractical,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such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stored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anonymous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imes New Roman"/>
                <a:cs typeface="Times New Roman"/>
              </a:rPr>
              <a:t>data/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biological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samples, surveillance and administrative data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personal non-identifiable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data/  material available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public health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programmes;</a:t>
            </a:r>
            <a:endParaRPr sz="900">
              <a:latin typeface="Palladio Uralic"/>
              <a:cs typeface="Palladio Uralic"/>
            </a:endParaRPr>
          </a:p>
          <a:p>
            <a:pPr algn="just" marL="336550" marR="146685" indent="-180340">
              <a:lnSpc>
                <a:spcPct val="129600"/>
              </a:lnSpc>
              <a:spcBef>
                <a:spcPts val="140"/>
              </a:spcBef>
              <a:buChar char="•"/>
              <a:tabLst>
                <a:tab pos="337185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studies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performed within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scope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regulatory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public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health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authorities,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such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process and impact evaluations of national policies and programmes, including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neonatal 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screening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programmes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diabetes screening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part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national programme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activities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exempt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requirement for informed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consent;</a:t>
            </a:r>
            <a:endParaRPr sz="900">
              <a:latin typeface="Palladio Uralic"/>
              <a:cs typeface="Palladio Uralic"/>
            </a:endParaRPr>
          </a:p>
          <a:p>
            <a:pPr marL="336550" indent="-180975">
              <a:lnSpc>
                <a:spcPct val="100000"/>
              </a:lnSpc>
              <a:spcBef>
                <a:spcPts val="459"/>
              </a:spcBef>
              <a:buChar char="•"/>
              <a:tabLst>
                <a:tab pos="337185" algn="l"/>
              </a:tabLst>
            </a:pP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purpose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refinement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improvement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public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health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programmes;</a:t>
            </a:r>
            <a:endParaRPr sz="900">
              <a:latin typeface="Times New Roman"/>
              <a:cs typeface="Times New Roman"/>
            </a:endParaRPr>
          </a:p>
          <a:p>
            <a:pPr marL="336550" indent="-180975">
              <a:lnSpc>
                <a:spcPct val="100000"/>
              </a:lnSpc>
              <a:spcBef>
                <a:spcPts val="465"/>
              </a:spcBef>
              <a:buChar char="•"/>
              <a:tabLst>
                <a:tab pos="337185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health-related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registries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authorized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under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national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regulations;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endParaRPr sz="900">
              <a:latin typeface="Times New Roman"/>
              <a:cs typeface="Times New Roman"/>
            </a:endParaRPr>
          </a:p>
          <a:p>
            <a:pPr marL="336550" indent="-180975">
              <a:lnSpc>
                <a:spcPct val="100000"/>
              </a:lnSpc>
              <a:spcBef>
                <a:spcPts val="459"/>
              </a:spcBef>
              <a:buChar char="•"/>
              <a:tabLst>
                <a:tab pos="337185" algn="l"/>
              </a:tabLst>
            </a:pP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practical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meaningful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obtain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geographical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clusters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cluster</a:t>
            </a:r>
            <a:endParaRPr sz="9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randomization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several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IRs.</a:t>
            </a:r>
            <a:endParaRPr sz="900">
              <a:latin typeface="Palladio Uralic"/>
              <a:cs typeface="Palladio Uralic"/>
            </a:endParaRPr>
          </a:p>
          <a:p>
            <a:pPr algn="just" marL="372110" marR="5715" indent="-360045">
              <a:lnSpc>
                <a:spcPct val="129200"/>
              </a:lnSpc>
              <a:spcBef>
                <a:spcPts val="96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8.4.5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Re-consenting in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longitudinal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studies: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need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re-consenting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change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protocol,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sought,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introduced, 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likely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change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re-consent.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re-consent,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section 5,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2745" algn="l"/>
              </a:tabLst>
            </a:pP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Role of the</a:t>
            </a:r>
            <a:r>
              <a:rPr dirty="0" sz="1000" spc="-10" b="1">
                <a:solidFill>
                  <a:srgbClr val="852A74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852A74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adequate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data security,  confidentiality of information,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disclosure permissions,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stated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accessed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importance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addressing.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 decisions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regarding consent on a case-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by-case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membership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comments  from,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invite experts for,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should consider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research: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standards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care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public</a:t>
            </a:r>
            <a:r>
              <a:rPr dirty="0" sz="1000" spc="-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health;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5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554" y="216001"/>
                </a:lnTo>
                <a:lnTo>
                  <a:pt x="662255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852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0810" cy="4961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Public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ancillary care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public</a:t>
            </a:r>
            <a:r>
              <a:rPr dirty="0" sz="10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health;</a:t>
            </a:r>
            <a:endParaRPr sz="1000">
              <a:latin typeface="Times New Roman"/>
              <a:cs typeface="Times New Roman"/>
            </a:endParaRPr>
          </a:p>
          <a:p>
            <a:pPr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stakeholder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engagement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identifying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defining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stakeholders’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roles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especially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IR,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responsibility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researcher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scale-up,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advocate,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promote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uptake,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sustain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 health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6"/>
              <a:tabLst>
                <a:tab pos="372745" algn="l"/>
              </a:tabLst>
            </a:pPr>
            <a:r>
              <a:rPr dirty="0" sz="1000" b="1">
                <a:solidFill>
                  <a:srgbClr val="852A74"/>
                </a:solidFill>
                <a:latin typeface="Palladio Uralic"/>
                <a:cs typeface="Palladio Uralic"/>
              </a:rPr>
              <a:t>Protecting participants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and</a:t>
            </a:r>
            <a:r>
              <a:rPr dirty="0" sz="1000" spc="-20" b="1">
                <a:solidFill>
                  <a:srgbClr val="852A74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852A74"/>
                </a:solidFill>
                <a:latin typeface="Palladio Uralic"/>
                <a:cs typeface="Palladio Uralic"/>
              </a:rPr>
              <a:t>communities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provisions should be provided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 and execution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likely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have the potential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socioeconomically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deprived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People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to healthcare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misunderstand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opportunity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and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benefits, besides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financial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incentives.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have to consider these issues proactively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mindfully. 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also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welfare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participated.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7"/>
              <a:tabLst>
                <a:tab pos="372745" algn="l"/>
              </a:tabLst>
            </a:pPr>
            <a:r>
              <a:rPr dirty="0" sz="1000" b="1">
                <a:solidFill>
                  <a:srgbClr val="852A74"/>
                </a:solidFill>
                <a:latin typeface="Palladio Uralic"/>
                <a:cs typeface="Palladio Uralic"/>
              </a:rPr>
              <a:t>Stakeholders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in public health</a:t>
            </a:r>
            <a:r>
              <a:rPr dirty="0" sz="1000" spc="-15" b="1">
                <a:solidFill>
                  <a:srgbClr val="852A74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852A74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for ethical conduct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 with all stakeholders,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 public health providers/professionals,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government agencies,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ECs,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NGOs,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others who are involved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 any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make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every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effort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post-research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post-research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findings, or sustainability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 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4934267"/>
            <a:ext cx="400050" cy="530225"/>
            <a:chOff x="6224394" y="4934267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493426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852A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8681" y="5150611"/>
              <a:ext cx="71031" cy="111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4599" y="1485862"/>
            <a:ext cx="5219065" cy="6633209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600835" marR="1002665" indent="-594995">
              <a:lnSpc>
                <a:spcPct val="101899"/>
              </a:lnSpc>
              <a:spcBef>
                <a:spcPts val="55"/>
              </a:spcBef>
            </a:pPr>
            <a:r>
              <a:rPr dirty="0" sz="1800" spc="-465" b="1">
                <a:solidFill>
                  <a:srgbClr val="F79868"/>
                </a:solidFill>
                <a:latin typeface="Verdana"/>
                <a:cs typeface="Verdana"/>
              </a:rPr>
              <a:t>SOCIAL </a:t>
            </a:r>
            <a:r>
              <a:rPr dirty="0" sz="1800" spc="-509" b="1">
                <a:solidFill>
                  <a:srgbClr val="F79868"/>
                </a:solidFill>
                <a:latin typeface="Verdana"/>
                <a:cs typeface="Verdana"/>
              </a:rPr>
              <a:t>AND </a:t>
            </a:r>
            <a:r>
              <a:rPr dirty="0" sz="1800" spc="-484" b="1">
                <a:solidFill>
                  <a:srgbClr val="F79868"/>
                </a:solidFill>
                <a:latin typeface="Verdana"/>
                <a:cs typeface="Verdana"/>
              </a:rPr>
              <a:t>BEHAVIOURAL </a:t>
            </a:r>
            <a:r>
              <a:rPr dirty="0" sz="1800" spc="-450" b="1">
                <a:solidFill>
                  <a:srgbClr val="F79868"/>
                </a:solidFill>
                <a:latin typeface="Verdana"/>
                <a:cs typeface="Verdana"/>
              </a:rPr>
              <a:t>SCIENCES  </a:t>
            </a:r>
            <a:r>
              <a:rPr dirty="0" sz="1800" spc="-455" b="1">
                <a:solidFill>
                  <a:srgbClr val="F79868"/>
                </a:solidFill>
                <a:latin typeface="Verdana"/>
                <a:cs typeface="Verdana"/>
              </a:rPr>
              <a:t>RESEARCH </a:t>
            </a:r>
            <a:r>
              <a:rPr dirty="0" sz="1800" spc="-475" b="1">
                <a:solidFill>
                  <a:srgbClr val="F79868"/>
                </a:solidFill>
                <a:latin typeface="Verdana"/>
                <a:cs typeface="Verdana"/>
              </a:rPr>
              <a:t>FOR</a:t>
            </a:r>
            <a:r>
              <a:rPr dirty="0" sz="1800" spc="-360" b="1">
                <a:solidFill>
                  <a:srgbClr val="F79868"/>
                </a:solidFill>
                <a:latin typeface="Verdana"/>
                <a:cs typeface="Verdana"/>
              </a:rPr>
              <a:t> </a:t>
            </a:r>
            <a:r>
              <a:rPr dirty="0" sz="1800" spc="-495" b="1">
                <a:solidFill>
                  <a:srgbClr val="F79868"/>
                </a:solidFill>
                <a:latin typeface="Verdana"/>
                <a:cs typeface="Verdana"/>
              </a:rPr>
              <a:t>HEALTH</a:t>
            </a:r>
            <a:endParaRPr sz="1800">
              <a:latin typeface="Verdana"/>
              <a:cs typeface="Verdana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844"/>
              </a:spcBef>
              <a:buFont typeface="Palladio Uralic"/>
              <a:buAutoNum type="arabicPeriod"/>
              <a:tabLst>
                <a:tab pos="372745" algn="l"/>
              </a:tabLst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context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health research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using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methods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from the social and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behavioural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often 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behavioural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sciences include,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but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limited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to,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anthropology,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sociology,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psychology, philosophy, political science, economics, history, communications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education. Many of these research initiatives are relevant in the mid to long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term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knowledge production,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society. Such research efforts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have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scholarship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value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besides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relevance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development,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deeper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explanatory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factors.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Moreover,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policy-making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activities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various facets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equity and intersectionality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accounted for.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Sometimes such  studies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precursor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execution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Similarly, 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or formative research on cultural  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geographical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introduction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refinement of existing ones.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immediate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immense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development and refinement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policies. To be judicious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ethical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assessing  human behaviour,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 of symbolic communication of culture, which includes 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group’s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skills,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attitudes,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motives,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first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understood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Ethical relativism applies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moral  diversity among different cultures and societies.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context,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evident  due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multi-religious,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caste,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class,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endogamic,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gender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geo-ethnic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variations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 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characteristics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socio-behavioural 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above,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encountered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conducting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F79868"/>
                </a:solidFill>
                <a:latin typeface="Palladio Uralic"/>
                <a:cs typeface="Palladio Uralic"/>
              </a:rPr>
              <a:t>Some key</a:t>
            </a:r>
            <a:r>
              <a:rPr dirty="0" sz="1000" spc="-15" b="1">
                <a:solidFill>
                  <a:srgbClr val="F79868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79868"/>
                </a:solidFill>
                <a:latin typeface="Palladio Uralic"/>
                <a:cs typeface="Palladio Uralic"/>
              </a:rPr>
              <a:t>features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89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Conventional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underscores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importance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bringing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contemporary contexts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now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cross-cutting area of enquiry 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almost every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Palladio Uralic"/>
              <a:cs typeface="Palladio Uralic"/>
            </a:endParaRPr>
          </a:p>
          <a:p>
            <a:pPr algn="just" marL="15240">
              <a:lnSpc>
                <a:spcPct val="100000"/>
              </a:lnSpc>
              <a:spcBef>
                <a:spcPts val="5"/>
              </a:spcBef>
              <a:tabLst>
                <a:tab pos="2780665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104	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6005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2087994" y="0"/>
                </a:moveTo>
                <a:lnTo>
                  <a:pt x="0" y="0"/>
                </a:lnTo>
                <a:lnTo>
                  <a:pt x="0" y="233997"/>
                </a:lnTo>
                <a:lnTo>
                  <a:pt x="2087994" y="233997"/>
                </a:lnTo>
                <a:lnTo>
                  <a:pt x="2087994" y="0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9</a:t>
            </a:r>
            <a:endParaRPr sz="11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6086" y="7956422"/>
            <a:ext cx="120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xi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1849" y="897889"/>
            <a:ext cx="5460365" cy="7127875"/>
            <a:chOff x="581849" y="897889"/>
            <a:chExt cx="5460365" cy="7127875"/>
          </a:xfrm>
        </p:grpSpPr>
        <p:sp>
          <p:nvSpPr>
            <p:cNvPr id="4" name="object 4"/>
            <p:cNvSpPr/>
            <p:nvPr/>
          </p:nvSpPr>
          <p:spPr>
            <a:xfrm>
              <a:off x="581849" y="1446377"/>
              <a:ext cx="5460301" cy="6578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79354" y="897889"/>
              <a:ext cx="754214" cy="833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2199" y="216001"/>
                </a:lnTo>
                <a:lnTo>
                  <a:pt x="66221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5520359"/>
            <a:ext cx="400050" cy="530225"/>
            <a:chOff x="6224394" y="5520359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552035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798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7691" y="5736678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949589" y="2960712"/>
            <a:ext cx="4835525" cy="2762885"/>
            <a:chOff x="949589" y="2960712"/>
            <a:chExt cx="4835525" cy="2762885"/>
          </a:xfrm>
        </p:grpSpPr>
        <p:sp>
          <p:nvSpPr>
            <p:cNvPr id="10" name="object 10"/>
            <p:cNvSpPr/>
            <p:nvPr/>
          </p:nvSpPr>
          <p:spPr>
            <a:xfrm>
              <a:off x="954351" y="2965475"/>
              <a:ext cx="4826000" cy="2753360"/>
            </a:xfrm>
            <a:custGeom>
              <a:avLst/>
              <a:gdLst/>
              <a:ahLst/>
              <a:cxnLst/>
              <a:rect l="l" t="t" r="r" b="b"/>
              <a:pathLst>
                <a:path w="4826000" h="2753360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600794"/>
                  </a:lnTo>
                  <a:lnTo>
                    <a:pt x="2381" y="2688901"/>
                  </a:lnTo>
                  <a:lnTo>
                    <a:pt x="19050" y="2734144"/>
                  </a:lnTo>
                  <a:lnTo>
                    <a:pt x="64293" y="2750813"/>
                  </a:lnTo>
                  <a:lnTo>
                    <a:pt x="152400" y="2753194"/>
                  </a:lnTo>
                  <a:lnTo>
                    <a:pt x="4673041" y="2753194"/>
                  </a:lnTo>
                  <a:lnTo>
                    <a:pt x="4761147" y="2750813"/>
                  </a:lnTo>
                  <a:lnTo>
                    <a:pt x="4806391" y="2734144"/>
                  </a:lnTo>
                  <a:lnTo>
                    <a:pt x="4823059" y="2688901"/>
                  </a:lnTo>
                  <a:lnTo>
                    <a:pt x="4825441" y="2600794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FFF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54351" y="2965475"/>
              <a:ext cx="4826000" cy="2753360"/>
            </a:xfrm>
            <a:custGeom>
              <a:avLst/>
              <a:gdLst/>
              <a:ahLst/>
              <a:cxnLst/>
              <a:rect l="l" t="t" r="r" b="b"/>
              <a:pathLst>
                <a:path w="4826000" h="275336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600794"/>
                  </a:lnTo>
                  <a:lnTo>
                    <a:pt x="2381" y="2688901"/>
                  </a:lnTo>
                  <a:lnTo>
                    <a:pt x="19050" y="2734144"/>
                  </a:lnTo>
                  <a:lnTo>
                    <a:pt x="64293" y="2750813"/>
                  </a:lnTo>
                  <a:lnTo>
                    <a:pt x="152400" y="2753194"/>
                  </a:lnTo>
                  <a:lnTo>
                    <a:pt x="4673041" y="2753194"/>
                  </a:lnTo>
                  <a:lnTo>
                    <a:pt x="4761147" y="2750813"/>
                  </a:lnTo>
                  <a:lnTo>
                    <a:pt x="4806391" y="2734144"/>
                  </a:lnTo>
                  <a:lnTo>
                    <a:pt x="4823059" y="2688901"/>
                  </a:lnTo>
                  <a:lnTo>
                    <a:pt x="4825441" y="2600794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4">
              <a:solidFill>
                <a:srgbClr val="F798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351074" y="2658313"/>
            <a:ext cx="4032250" cy="162560"/>
          </a:xfrm>
          <a:custGeom>
            <a:avLst/>
            <a:gdLst/>
            <a:ahLst/>
            <a:cxnLst/>
            <a:rect l="l" t="t" r="r" b="b"/>
            <a:pathLst>
              <a:path w="4032250" h="162560">
                <a:moveTo>
                  <a:pt x="3968496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3968496" y="162001"/>
                </a:lnTo>
                <a:lnTo>
                  <a:pt x="4005206" y="161009"/>
                </a:lnTo>
                <a:lnTo>
                  <a:pt x="4024058" y="154063"/>
                </a:lnTo>
                <a:lnTo>
                  <a:pt x="4031003" y="135212"/>
                </a:lnTo>
                <a:lnTo>
                  <a:pt x="4031996" y="98501"/>
                </a:lnTo>
                <a:lnTo>
                  <a:pt x="4031996" y="63500"/>
                </a:lnTo>
                <a:lnTo>
                  <a:pt x="4031003" y="26789"/>
                </a:lnTo>
                <a:lnTo>
                  <a:pt x="4024058" y="7937"/>
                </a:lnTo>
                <a:lnTo>
                  <a:pt x="4005206" y="992"/>
                </a:lnTo>
                <a:lnTo>
                  <a:pt x="3968496" y="0"/>
                </a:lnTo>
                <a:close/>
              </a:path>
            </a:pathLst>
          </a:custGeom>
          <a:solidFill>
            <a:srgbClr val="FCC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7299" y="527100"/>
            <a:ext cx="5212715" cy="7208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6439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Social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Behavioural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Sciences Research for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epidemiological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programme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evaluations,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implementation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genetics,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disaster and conflict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ethics, with rights and responsibilities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stakeholders 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 reviewers,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publishers,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etc.,  are similar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4"/>
              </a:spcBef>
              <a:buAutoNum type="arabicPeriod" startAt="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sciences  studies as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9.1.</a:t>
            </a:r>
            <a:endParaRPr sz="1000">
              <a:latin typeface="Palladio Uralic"/>
              <a:cs typeface="Palladio Uralic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Palladio Uralic"/>
              <a:buAutoNum type="arabicPeriod" startAt="3"/>
            </a:pPr>
            <a:endParaRPr sz="1250">
              <a:latin typeface="Palladio Uralic"/>
              <a:cs typeface="Palladio Uralic"/>
            </a:endParaRPr>
          </a:p>
          <a:p>
            <a:pPr algn="ctr" marL="10795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9.1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Ethical issues in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behaviour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sciences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endParaRPr sz="1000">
              <a:latin typeface="Palladio Uralic"/>
              <a:cs typeface="Palladio Uralic"/>
            </a:endParaRPr>
          </a:p>
          <a:p>
            <a:pPr algn="just" lvl="3" marL="521970" marR="226695" indent="-180340">
              <a:lnSpc>
                <a:spcPct val="129600"/>
              </a:lnSpc>
              <a:spcBef>
                <a:spcPts val="1045"/>
              </a:spcBef>
              <a:buAutoNum type="arabicPeriod"/>
              <a:tabLst>
                <a:tab pos="52260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non-measurable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dynamic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nature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therefore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might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misconstrued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 no/minimum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 algn="just" lvl="3" marL="521970" marR="227329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52260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PI’s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obligations related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 sharing, incidental findings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post-research benefits to 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need 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the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 a case-by-case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basis,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prior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approval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the EC should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obtained for any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exemptions.</a:t>
            </a:r>
            <a:endParaRPr sz="900">
              <a:latin typeface="Palladio Uralic"/>
              <a:cs typeface="Palladio Uralic"/>
            </a:endParaRPr>
          </a:p>
          <a:p>
            <a:pPr algn="just" lvl="3" marL="521970" marR="22923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522605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What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constitute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ancillary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needs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considered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case-by-case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basis by the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900">
              <a:latin typeface="Palladio Uralic"/>
              <a:cs typeface="Palladio Uralic"/>
            </a:endParaRPr>
          </a:p>
          <a:p>
            <a:pPr algn="just" lvl="3" marL="521970" marR="22669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52260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protocols,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socially,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legally,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medically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technically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unacceptable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practices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behaviour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discovered,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documented,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observed.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researchers  are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interrupt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behaviours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truth,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findings and appropriately disseminate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findings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larger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good.</a:t>
            </a:r>
            <a:endParaRPr sz="900">
              <a:latin typeface="Palladio Uralic"/>
              <a:cs typeface="Palladio Uralic"/>
            </a:endParaRPr>
          </a:p>
          <a:p>
            <a:pPr algn="just" lvl="3" marL="521970" marR="22669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522605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maintaining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respondent’s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identity,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researchers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have an obligation to report the extent or the patterns of behaviour,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suicidal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tendency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infanticide,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concerned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authorities.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buAutoNum type="arabicPeriod" startAt="5"/>
              <a:tabLst>
                <a:tab pos="372745" algn="l"/>
              </a:tabLst>
            </a:pP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Ethical challenges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more pronounced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collaborative research (national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international) due to possible inequity of expertise and knowledge access between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partnering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3.8.3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further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4"/>
              </a:spcBef>
              <a:buAutoNum type="arabicPeriod" startAt="5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experts/expertise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sciences  domain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an essential aspect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address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F79868"/>
                </a:solidFill>
                <a:latin typeface="Palladio Uralic"/>
                <a:cs typeface="Palladio Uralic"/>
              </a:rPr>
              <a:t>Addressing the </a:t>
            </a:r>
            <a:r>
              <a:rPr dirty="0" sz="1000" b="1">
                <a:solidFill>
                  <a:srgbClr val="F79868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10" b="1">
                <a:solidFill>
                  <a:srgbClr val="F79868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79868"/>
                </a:solidFill>
                <a:latin typeface="Palladio Uralic"/>
                <a:cs typeface="Palladio Uralic"/>
              </a:rPr>
              <a:t>challenges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 and conduct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for a meaningful outcome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See Box 9.2 for further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564" y="0"/>
                </a:moveTo>
                <a:lnTo>
                  <a:pt x="0" y="0"/>
                </a:lnTo>
                <a:lnTo>
                  <a:pt x="0" y="216001"/>
                </a:lnTo>
                <a:lnTo>
                  <a:pt x="6622564" y="216001"/>
                </a:lnTo>
                <a:lnTo>
                  <a:pt x="6622564" y="0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1546" y="527100"/>
            <a:ext cx="32258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Social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Behavioural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Sciences Research for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7999" y="1218602"/>
            <a:ext cx="4968240" cy="4212590"/>
            <a:chOff x="827999" y="1218602"/>
            <a:chExt cx="4968240" cy="4212590"/>
          </a:xfrm>
        </p:grpSpPr>
        <p:sp>
          <p:nvSpPr>
            <p:cNvPr id="8" name="object 8"/>
            <p:cNvSpPr/>
            <p:nvPr/>
          </p:nvSpPr>
          <p:spPr>
            <a:xfrm>
              <a:off x="832761" y="1223365"/>
              <a:ext cx="4958715" cy="4203065"/>
            </a:xfrm>
            <a:custGeom>
              <a:avLst/>
              <a:gdLst/>
              <a:ahLst/>
              <a:cxnLst/>
              <a:rect l="l" t="t" r="r" b="b"/>
              <a:pathLst>
                <a:path w="4958715" h="4203065">
                  <a:moveTo>
                    <a:pt x="4806073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050080"/>
                  </a:lnTo>
                  <a:lnTo>
                    <a:pt x="2381" y="4138187"/>
                  </a:lnTo>
                  <a:lnTo>
                    <a:pt x="19050" y="4183430"/>
                  </a:lnTo>
                  <a:lnTo>
                    <a:pt x="64293" y="4200099"/>
                  </a:lnTo>
                  <a:lnTo>
                    <a:pt x="152400" y="4202480"/>
                  </a:lnTo>
                  <a:lnTo>
                    <a:pt x="4806073" y="4202480"/>
                  </a:lnTo>
                  <a:lnTo>
                    <a:pt x="4894179" y="4200099"/>
                  </a:lnTo>
                  <a:lnTo>
                    <a:pt x="4939423" y="4183430"/>
                  </a:lnTo>
                  <a:lnTo>
                    <a:pt x="4956092" y="4138187"/>
                  </a:lnTo>
                  <a:lnTo>
                    <a:pt x="4958473" y="4050080"/>
                  </a:lnTo>
                  <a:lnTo>
                    <a:pt x="4958473" y="152400"/>
                  </a:lnTo>
                  <a:lnTo>
                    <a:pt x="4956092" y="64293"/>
                  </a:lnTo>
                  <a:lnTo>
                    <a:pt x="4939423" y="19050"/>
                  </a:lnTo>
                  <a:lnTo>
                    <a:pt x="4894179" y="2381"/>
                  </a:lnTo>
                  <a:lnTo>
                    <a:pt x="4806073" y="0"/>
                  </a:lnTo>
                  <a:close/>
                </a:path>
              </a:pathLst>
            </a:custGeom>
            <a:solidFill>
              <a:srgbClr val="FFF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32761" y="1223365"/>
              <a:ext cx="4958715" cy="4203065"/>
            </a:xfrm>
            <a:custGeom>
              <a:avLst/>
              <a:gdLst/>
              <a:ahLst/>
              <a:cxnLst/>
              <a:rect l="l" t="t" r="r" b="b"/>
              <a:pathLst>
                <a:path w="4958715" h="420306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050080"/>
                  </a:lnTo>
                  <a:lnTo>
                    <a:pt x="2381" y="4138187"/>
                  </a:lnTo>
                  <a:lnTo>
                    <a:pt x="19050" y="4183430"/>
                  </a:lnTo>
                  <a:lnTo>
                    <a:pt x="64293" y="4200099"/>
                  </a:lnTo>
                  <a:lnTo>
                    <a:pt x="152400" y="4202480"/>
                  </a:lnTo>
                  <a:lnTo>
                    <a:pt x="4806073" y="4202480"/>
                  </a:lnTo>
                  <a:lnTo>
                    <a:pt x="4894179" y="4200099"/>
                  </a:lnTo>
                  <a:lnTo>
                    <a:pt x="4939423" y="4183430"/>
                  </a:lnTo>
                  <a:lnTo>
                    <a:pt x="4956092" y="4138187"/>
                  </a:lnTo>
                  <a:lnTo>
                    <a:pt x="4958473" y="4050080"/>
                  </a:lnTo>
                  <a:lnTo>
                    <a:pt x="4958473" y="152400"/>
                  </a:lnTo>
                  <a:lnTo>
                    <a:pt x="4956092" y="64293"/>
                  </a:lnTo>
                  <a:lnTo>
                    <a:pt x="4939423" y="19050"/>
                  </a:lnTo>
                  <a:lnTo>
                    <a:pt x="4894179" y="2381"/>
                  </a:lnTo>
                  <a:lnTo>
                    <a:pt x="4806073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798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152001" y="953998"/>
            <a:ext cx="4320540" cy="162560"/>
          </a:xfrm>
          <a:custGeom>
            <a:avLst/>
            <a:gdLst/>
            <a:ahLst/>
            <a:cxnLst/>
            <a:rect l="l" t="t" r="r" b="b"/>
            <a:pathLst>
              <a:path w="4320540" h="162559">
                <a:moveTo>
                  <a:pt x="4256493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4256493" y="162001"/>
                </a:lnTo>
                <a:lnTo>
                  <a:pt x="4293204" y="161009"/>
                </a:lnTo>
                <a:lnTo>
                  <a:pt x="4312056" y="154063"/>
                </a:lnTo>
                <a:lnTo>
                  <a:pt x="4319001" y="135212"/>
                </a:lnTo>
                <a:lnTo>
                  <a:pt x="4319993" y="98501"/>
                </a:lnTo>
                <a:lnTo>
                  <a:pt x="4319993" y="63500"/>
                </a:lnTo>
                <a:lnTo>
                  <a:pt x="4319001" y="26789"/>
                </a:lnTo>
                <a:lnTo>
                  <a:pt x="4312056" y="7937"/>
                </a:lnTo>
                <a:lnTo>
                  <a:pt x="4293204" y="992"/>
                </a:lnTo>
                <a:lnTo>
                  <a:pt x="4256493" y="0"/>
                </a:lnTo>
                <a:close/>
              </a:path>
            </a:pathLst>
          </a:custGeom>
          <a:solidFill>
            <a:srgbClr val="FCC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23274" y="6508686"/>
            <a:ext cx="4826000" cy="1236345"/>
          </a:xfrm>
          <a:custGeom>
            <a:avLst/>
            <a:gdLst/>
            <a:ahLst/>
            <a:cxnLst/>
            <a:rect l="l" t="t" r="r" b="b"/>
            <a:pathLst>
              <a:path w="4826000" h="1236345">
                <a:moveTo>
                  <a:pt x="4673041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083513"/>
                </a:lnTo>
                <a:lnTo>
                  <a:pt x="2381" y="1171619"/>
                </a:lnTo>
                <a:lnTo>
                  <a:pt x="19050" y="1216863"/>
                </a:lnTo>
                <a:lnTo>
                  <a:pt x="64293" y="1233531"/>
                </a:lnTo>
                <a:lnTo>
                  <a:pt x="152400" y="1235913"/>
                </a:lnTo>
                <a:lnTo>
                  <a:pt x="4673041" y="1235913"/>
                </a:lnTo>
                <a:lnTo>
                  <a:pt x="4761147" y="1233531"/>
                </a:lnTo>
                <a:lnTo>
                  <a:pt x="4806391" y="1216863"/>
                </a:lnTo>
                <a:lnTo>
                  <a:pt x="4823059" y="1171619"/>
                </a:lnTo>
                <a:lnTo>
                  <a:pt x="4825441" y="1083513"/>
                </a:lnTo>
                <a:lnTo>
                  <a:pt x="4825441" y="152400"/>
                </a:lnTo>
                <a:lnTo>
                  <a:pt x="4823059" y="64293"/>
                </a:lnTo>
                <a:lnTo>
                  <a:pt x="4806391" y="19050"/>
                </a:lnTo>
                <a:lnTo>
                  <a:pt x="4761147" y="2381"/>
                </a:lnTo>
                <a:lnTo>
                  <a:pt x="4673041" y="0"/>
                </a:lnTo>
                <a:close/>
              </a:path>
            </a:pathLst>
          </a:custGeom>
          <a:solidFill>
            <a:srgbClr val="FFF1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84004" y="6252463"/>
            <a:ext cx="3456304" cy="162560"/>
          </a:xfrm>
          <a:custGeom>
            <a:avLst/>
            <a:gdLst/>
            <a:ahLst/>
            <a:cxnLst/>
            <a:rect l="l" t="t" r="r" b="b"/>
            <a:pathLst>
              <a:path w="3456304" h="162560">
                <a:moveTo>
                  <a:pt x="3392500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499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3392500" y="162001"/>
                </a:lnTo>
                <a:lnTo>
                  <a:pt x="3429211" y="161009"/>
                </a:lnTo>
                <a:lnTo>
                  <a:pt x="3448062" y="154063"/>
                </a:lnTo>
                <a:lnTo>
                  <a:pt x="3455008" y="135212"/>
                </a:lnTo>
                <a:lnTo>
                  <a:pt x="3456000" y="98501"/>
                </a:lnTo>
                <a:lnTo>
                  <a:pt x="3456000" y="63499"/>
                </a:lnTo>
                <a:lnTo>
                  <a:pt x="3455008" y="26789"/>
                </a:lnTo>
                <a:lnTo>
                  <a:pt x="3448062" y="7937"/>
                </a:lnTo>
                <a:lnTo>
                  <a:pt x="3429211" y="992"/>
                </a:lnTo>
                <a:lnTo>
                  <a:pt x="3392500" y="0"/>
                </a:lnTo>
                <a:close/>
              </a:path>
            </a:pathLst>
          </a:custGeom>
          <a:solidFill>
            <a:srgbClr val="FCC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31300" y="946022"/>
            <a:ext cx="5210175" cy="680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064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9.2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Consideration 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appropriate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design and conduct of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endParaRPr sz="1000">
              <a:latin typeface="Palladio Uralic"/>
              <a:cs typeface="Palladio Uralic"/>
            </a:endParaRPr>
          </a:p>
          <a:p>
            <a:pPr algn="just" marL="348615" marR="205740" indent="-180340">
              <a:lnSpc>
                <a:spcPct val="129600"/>
              </a:lnSpc>
              <a:spcBef>
                <a:spcPts val="850"/>
              </a:spcBef>
              <a:buAutoNum type="arabicPeriod"/>
              <a:tabLst>
                <a:tab pos="349250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Like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scientifically 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sound, built on an adequate prior knowledge base, and are likely to generate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valuable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information.</a:t>
            </a:r>
            <a:endParaRPr sz="900">
              <a:latin typeface="Palladio Uralic"/>
              <a:cs typeface="Palladio Uralic"/>
            </a:endParaRPr>
          </a:p>
          <a:p>
            <a:pPr algn="just" marL="348615" marR="20891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49250" algn="l"/>
              </a:tabLst>
            </a:pP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In socially stratified groups and communities, researchers must spend time to become 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conversant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cultural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norms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practices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order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develop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strategies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build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trust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negotiate power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ways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do not put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risk.</a:t>
            </a:r>
            <a:endParaRPr sz="900">
              <a:latin typeface="Palladio Uralic"/>
              <a:cs typeface="Palladio Uralic"/>
            </a:endParaRPr>
          </a:p>
          <a:p>
            <a:pPr algn="just" marL="348615" marR="20701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4925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 types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research within communities, appropriate interpreters would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required.  They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need 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carefully selected,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keeping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mind the hierarchies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existing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context.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  local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same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village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used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interpreter. Instead, an interpreter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 chosen from some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nearby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village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 that her/his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vulnerability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perceived threat 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mitigated.  Institutions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develop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SOPs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handling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deteriorating situations, including a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pre-tested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communication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plan.</a:t>
            </a:r>
            <a:endParaRPr sz="900">
              <a:latin typeface="Palladio Uralic"/>
              <a:cs typeface="Palladio Uralic"/>
            </a:endParaRPr>
          </a:p>
          <a:p>
            <a:pPr algn="just" marL="348615" marR="20574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4925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 about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 norms/practices should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collected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reliable and multiple 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sources including multiple persons/groups, which should be mentioned in detail. This   knowledge should be considered while deciding the group of participants and style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interview/investigation.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However,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final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about recruiting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should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 based on the participant’s and her/his family’s opinion about norms/practices.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  issues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become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particularly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pertinent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patriarchal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restrictive  communities.</a:t>
            </a:r>
            <a:endParaRPr sz="900">
              <a:latin typeface="Palladio Uralic"/>
              <a:cs typeface="Palladio Uralic"/>
            </a:endParaRPr>
          </a:p>
          <a:p>
            <a:pPr algn="just" marL="348615" marR="208279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49250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Field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challenges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sometimes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subjected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to unforeseen situations which may involve trauma, humiliation and threats of violence.  Training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 given 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team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meet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challenges.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unique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features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 to be considered by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 case-by-case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Box 9.3 for further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950">
              <a:latin typeface="Palladio Uralic"/>
              <a:cs typeface="Palladio Uralic"/>
            </a:endParaRPr>
          </a:p>
          <a:p>
            <a:pPr algn="just" marL="109728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9.3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Considerations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 algn="just" lvl="3" marL="466725" marR="278130" indent="-180340">
              <a:lnSpc>
                <a:spcPct val="129600"/>
              </a:lnSpc>
              <a:spcBef>
                <a:spcPts val="480"/>
              </a:spcBef>
              <a:buAutoNum type="arabicPeriod"/>
              <a:tabLst>
                <a:tab pos="467359" algn="l"/>
              </a:tabLst>
            </a:pP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Social and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behavioural sciences research approaches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are not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always positivist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and,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articulation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hypothesis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possible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beginning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research.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Instruments/documents are developed during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course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research; are reflective;  and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keep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changing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progresses.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kept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about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changes and appropriate re-consent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taken from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900">
              <a:latin typeface="Palladio Uralic"/>
              <a:cs typeface="Palladio Uralic"/>
            </a:endParaRPr>
          </a:p>
          <a:p>
            <a:pPr algn="just" lvl="3" marL="466725" indent="-180975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467359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take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permission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justifiable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reasons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audio/</a:t>
            </a:r>
            <a:endParaRPr sz="900">
              <a:latin typeface="Palladio Uralic"/>
              <a:cs typeface="Palladio Uralic"/>
            </a:endParaRPr>
          </a:p>
          <a:p>
            <a:pPr algn="just" marL="255904">
              <a:lnSpc>
                <a:spcPct val="100000"/>
              </a:lnSpc>
              <a:spcBef>
                <a:spcPts val="320"/>
              </a:spcBef>
              <a:tabLst>
                <a:tab pos="4953000" algn="l"/>
              </a:tabLst>
            </a:pPr>
            <a:r>
              <a:rPr dirty="0" u="sng" sz="900" spc="-5">
                <a:solidFill>
                  <a:srgbClr val="231F20"/>
                </a:solidFill>
                <a:uFill>
                  <a:solidFill>
                    <a:srgbClr val="F79868"/>
                  </a:solidFill>
                </a:uFill>
                <a:latin typeface="Palladio Uralic"/>
                <a:cs typeface="Palladio Uralic"/>
              </a:rPr>
              <a:t> </a:t>
            </a:r>
            <a:r>
              <a:rPr dirty="0" u="sng" sz="900" spc="-5">
                <a:solidFill>
                  <a:srgbClr val="231F20"/>
                </a:solidFill>
                <a:uFill>
                  <a:solidFill>
                    <a:srgbClr val="F79868"/>
                  </a:solidFill>
                </a:uFill>
                <a:latin typeface="Palladio Uralic"/>
                <a:cs typeface="Palladio Uralic"/>
              </a:rPr>
              <a:t>     </a:t>
            </a:r>
            <a:r>
              <a:rPr dirty="0" u="sng" sz="900" spc="75">
                <a:solidFill>
                  <a:srgbClr val="231F20"/>
                </a:solidFill>
                <a:uFill>
                  <a:solidFill>
                    <a:srgbClr val="F79868"/>
                  </a:solidFill>
                </a:uFill>
                <a:latin typeface="Palladio Uralic"/>
                <a:cs typeface="Palladio Uralic"/>
              </a:rPr>
              <a:t> </a:t>
            </a:r>
            <a:r>
              <a:rPr dirty="0" u="sng" sz="900">
                <a:solidFill>
                  <a:srgbClr val="231F20"/>
                </a:solidFill>
                <a:uFill>
                  <a:solidFill>
                    <a:srgbClr val="F79868"/>
                  </a:solidFill>
                </a:uFill>
                <a:latin typeface="Palladio Uralic"/>
                <a:cs typeface="Palladio Uralic"/>
              </a:rPr>
              <a:t>video recording of </a:t>
            </a:r>
            <a:r>
              <a:rPr dirty="0" u="sng" sz="900" spc="-5">
                <a:solidFill>
                  <a:srgbClr val="231F20"/>
                </a:solidFill>
                <a:uFill>
                  <a:solidFill>
                    <a:srgbClr val="F79868"/>
                  </a:solidFill>
                </a:uFill>
                <a:latin typeface="Palladio Uralic"/>
                <a:cs typeface="Palladio Uralic"/>
              </a:rPr>
              <a:t>participants’</a:t>
            </a:r>
            <a:r>
              <a:rPr dirty="0" u="sng" sz="900" spc="-120">
                <a:solidFill>
                  <a:srgbClr val="231F20"/>
                </a:solidFill>
                <a:uFill>
                  <a:solidFill>
                    <a:srgbClr val="F79868"/>
                  </a:solidFill>
                </a:uFill>
                <a:latin typeface="Palladio Uralic"/>
                <a:cs typeface="Palladio Uralic"/>
              </a:rPr>
              <a:t> </a:t>
            </a:r>
            <a:r>
              <a:rPr dirty="0" u="sng" sz="900">
                <a:solidFill>
                  <a:srgbClr val="231F20"/>
                </a:solidFill>
                <a:uFill>
                  <a:solidFill>
                    <a:srgbClr val="F79868"/>
                  </a:solidFill>
                </a:uFill>
                <a:latin typeface="Palladio Uralic"/>
                <a:cs typeface="Palladio Uralic"/>
              </a:rPr>
              <a:t>interviews.	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2199" y="216001"/>
                </a:lnTo>
                <a:lnTo>
                  <a:pt x="66221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6525" cy="7145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6439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Social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Behavioural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Sciences Research for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assessment</a:t>
            </a:r>
            <a:endParaRPr sz="1000">
              <a:latin typeface="Palladio Uralic"/>
              <a:cs typeface="Palladio Uralic"/>
            </a:endParaRPr>
          </a:p>
          <a:p>
            <a:pPr algn="just" marL="372110" marR="1143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of research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 exposed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significant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unique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limited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recognize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 context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 harm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dignity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hurting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transgressing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participants/community.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952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10" b="1">
                <a:solidFill>
                  <a:srgbClr val="231F20"/>
                </a:solidFill>
                <a:latin typeface="Times New Roman"/>
                <a:cs typeface="Times New Roman"/>
              </a:rPr>
              <a:t>Harm </a:t>
            </a:r>
            <a:r>
              <a:rPr dirty="0" sz="1000" spc="25" b="1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45" b="1">
                <a:solidFill>
                  <a:srgbClr val="231F20"/>
                </a:solidFill>
                <a:latin typeface="Times New Roman"/>
                <a:cs typeface="Times New Roman"/>
              </a:rPr>
              <a:t>dignity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occur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individuals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treated as persons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preferences,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commitments,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deserving of respect.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is also sometimes classified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negligence.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may result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individuals feeling hurt, humiliated, excluded,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dismissed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unfairly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treated.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1016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 b="1">
                <a:solidFill>
                  <a:srgbClr val="231F20"/>
                </a:solidFill>
                <a:latin typeface="Times New Roman"/>
                <a:cs typeface="Times New Roman"/>
              </a:rPr>
              <a:t>Psychological and </a:t>
            </a:r>
            <a:r>
              <a:rPr dirty="0" sz="1000" spc="40" b="1">
                <a:solidFill>
                  <a:srgbClr val="231F20"/>
                </a:solidFill>
                <a:latin typeface="Times New Roman"/>
                <a:cs typeface="Times New Roman"/>
              </a:rPr>
              <a:t>emotional </a:t>
            </a:r>
            <a:r>
              <a:rPr dirty="0" sz="1000" spc="10" b="1">
                <a:solidFill>
                  <a:srgbClr val="231F20"/>
                </a:solidFill>
                <a:latin typeface="Times New Roman"/>
                <a:cs typeface="Times New Roman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result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participating in a study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memories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traumatic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experiences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disasters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(natural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otherwise),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violence, conflict, abuse, assault and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revisited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participants.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compound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vulnerabilities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already experiencing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post-traumatic stress disorder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(PTSD).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1016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Social </a:t>
            </a:r>
            <a:r>
              <a:rPr dirty="0" sz="1000" spc="25" b="1">
                <a:solidFill>
                  <a:srgbClr val="231F20"/>
                </a:solidFill>
                <a:latin typeface="Times New Roman"/>
                <a:cs typeface="Times New Roman"/>
              </a:rPr>
              <a:t>harm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non-medical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adverse consequence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study participation,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difficulties in personal relationships and stigma 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discrimination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travel,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employment, education,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 housing,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(government/non-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10795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25" b="1">
                <a:solidFill>
                  <a:srgbClr val="231F20"/>
                </a:solidFill>
                <a:latin typeface="Times New Roman"/>
                <a:cs typeface="Times New Roman"/>
              </a:rPr>
              <a:t>Informational</a:t>
            </a:r>
            <a:r>
              <a:rPr dirty="0" sz="1000" spc="-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 b="1">
                <a:solidFill>
                  <a:srgbClr val="231F20"/>
                </a:solidFill>
                <a:latin typeface="Times New Roman"/>
                <a:cs typeface="Times New Roman"/>
              </a:rPr>
              <a:t>risk</a:t>
            </a:r>
            <a:r>
              <a:rPr dirty="0" sz="1000" spc="-7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about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identified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much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informational risk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primary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 startAt="4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mitigation</a:t>
            </a:r>
            <a:endParaRPr sz="1000">
              <a:latin typeface="Palladio Uralic"/>
              <a:cs typeface="Palladio Uralic"/>
            </a:endParaRPr>
          </a:p>
          <a:p>
            <a:pPr algn="just" marL="372110" marR="1016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employed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negative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short- and long-term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studies on abortion,  sexual abuse and other sensitive subjects.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measures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incorporated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special reference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hierarchies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exist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  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undertaken.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engagement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devising methods and interpreting observations, researchers should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engage 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2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2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20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r>
              <a:rPr dirty="0" sz="1000" spc="2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2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20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meaningful</a:t>
            </a:r>
            <a:r>
              <a:rPr dirty="0" sz="1000" spc="2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participatory</a:t>
            </a:r>
            <a:r>
              <a:rPr dirty="0" sz="1000" spc="20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5520359"/>
            <a:ext cx="400050" cy="530225"/>
            <a:chOff x="6224394" y="552035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552035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798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691" y="5736678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564" y="0"/>
                </a:moveTo>
                <a:lnTo>
                  <a:pt x="0" y="0"/>
                </a:lnTo>
                <a:lnTo>
                  <a:pt x="0" y="216001"/>
                </a:lnTo>
                <a:lnTo>
                  <a:pt x="6622564" y="216001"/>
                </a:lnTo>
                <a:lnTo>
                  <a:pt x="6622564" y="0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9999" y="2615158"/>
            <a:ext cx="5184140" cy="5256530"/>
            <a:chOff x="719999" y="2615158"/>
            <a:chExt cx="5184140" cy="5256530"/>
          </a:xfrm>
        </p:grpSpPr>
        <p:sp>
          <p:nvSpPr>
            <p:cNvPr id="7" name="object 7"/>
            <p:cNvSpPr/>
            <p:nvPr/>
          </p:nvSpPr>
          <p:spPr>
            <a:xfrm>
              <a:off x="724762" y="2619920"/>
              <a:ext cx="5174615" cy="5247005"/>
            </a:xfrm>
            <a:custGeom>
              <a:avLst/>
              <a:gdLst/>
              <a:ahLst/>
              <a:cxnLst/>
              <a:rect l="l" t="t" r="r" b="b"/>
              <a:pathLst>
                <a:path w="5174615" h="5247005">
                  <a:moveTo>
                    <a:pt x="5022075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094452"/>
                  </a:lnTo>
                  <a:lnTo>
                    <a:pt x="2381" y="5182558"/>
                  </a:lnTo>
                  <a:lnTo>
                    <a:pt x="19050" y="5227802"/>
                  </a:lnTo>
                  <a:lnTo>
                    <a:pt x="64293" y="5244471"/>
                  </a:lnTo>
                  <a:lnTo>
                    <a:pt x="152400" y="5246852"/>
                  </a:lnTo>
                  <a:lnTo>
                    <a:pt x="5022075" y="5246852"/>
                  </a:lnTo>
                  <a:lnTo>
                    <a:pt x="5110181" y="5244471"/>
                  </a:lnTo>
                  <a:lnTo>
                    <a:pt x="5155425" y="5227802"/>
                  </a:lnTo>
                  <a:lnTo>
                    <a:pt x="5172094" y="5182558"/>
                  </a:lnTo>
                  <a:lnTo>
                    <a:pt x="5174475" y="5094452"/>
                  </a:lnTo>
                  <a:lnTo>
                    <a:pt x="5174475" y="152400"/>
                  </a:lnTo>
                  <a:lnTo>
                    <a:pt x="5172094" y="64293"/>
                  </a:lnTo>
                  <a:lnTo>
                    <a:pt x="5155425" y="19050"/>
                  </a:lnTo>
                  <a:lnTo>
                    <a:pt x="5110181" y="2381"/>
                  </a:lnTo>
                  <a:lnTo>
                    <a:pt x="5022075" y="0"/>
                  </a:lnTo>
                  <a:close/>
                </a:path>
              </a:pathLst>
            </a:custGeom>
            <a:solidFill>
              <a:srgbClr val="FFF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4762" y="2619920"/>
              <a:ext cx="5174615" cy="5247005"/>
            </a:xfrm>
            <a:custGeom>
              <a:avLst/>
              <a:gdLst/>
              <a:ahLst/>
              <a:cxnLst/>
              <a:rect l="l" t="t" r="r" b="b"/>
              <a:pathLst>
                <a:path w="5174615" h="524700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094452"/>
                  </a:lnTo>
                  <a:lnTo>
                    <a:pt x="2381" y="5182558"/>
                  </a:lnTo>
                  <a:lnTo>
                    <a:pt x="19050" y="5227802"/>
                  </a:lnTo>
                  <a:lnTo>
                    <a:pt x="64293" y="5244471"/>
                  </a:lnTo>
                  <a:lnTo>
                    <a:pt x="152400" y="5246852"/>
                  </a:lnTo>
                  <a:lnTo>
                    <a:pt x="5022075" y="5246852"/>
                  </a:lnTo>
                  <a:lnTo>
                    <a:pt x="5110181" y="5244471"/>
                  </a:lnTo>
                  <a:lnTo>
                    <a:pt x="5155425" y="5227802"/>
                  </a:lnTo>
                  <a:lnTo>
                    <a:pt x="5172094" y="5182558"/>
                  </a:lnTo>
                  <a:lnTo>
                    <a:pt x="5174475" y="5094452"/>
                  </a:lnTo>
                  <a:lnTo>
                    <a:pt x="5174475" y="152400"/>
                  </a:lnTo>
                  <a:lnTo>
                    <a:pt x="5172094" y="64293"/>
                  </a:lnTo>
                  <a:lnTo>
                    <a:pt x="5155425" y="19050"/>
                  </a:lnTo>
                  <a:lnTo>
                    <a:pt x="5110181" y="2381"/>
                  </a:lnTo>
                  <a:lnTo>
                    <a:pt x="5022075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798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881999" y="2367648"/>
            <a:ext cx="4860290" cy="162560"/>
          </a:xfrm>
          <a:custGeom>
            <a:avLst/>
            <a:gdLst/>
            <a:ahLst/>
            <a:cxnLst/>
            <a:rect l="l" t="t" r="r" b="b"/>
            <a:pathLst>
              <a:path w="4860290" h="162560">
                <a:moveTo>
                  <a:pt x="4796497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4796497" y="162001"/>
                </a:lnTo>
                <a:lnTo>
                  <a:pt x="4833208" y="161009"/>
                </a:lnTo>
                <a:lnTo>
                  <a:pt x="4852060" y="154063"/>
                </a:lnTo>
                <a:lnTo>
                  <a:pt x="4859005" y="135212"/>
                </a:lnTo>
                <a:lnTo>
                  <a:pt x="4859997" y="98501"/>
                </a:lnTo>
                <a:lnTo>
                  <a:pt x="4859997" y="63500"/>
                </a:lnTo>
                <a:lnTo>
                  <a:pt x="4859005" y="26789"/>
                </a:lnTo>
                <a:lnTo>
                  <a:pt x="4852060" y="7937"/>
                </a:lnTo>
                <a:lnTo>
                  <a:pt x="4833208" y="992"/>
                </a:lnTo>
                <a:lnTo>
                  <a:pt x="4796497" y="0"/>
                </a:lnTo>
                <a:close/>
              </a:path>
            </a:pathLst>
          </a:custGeom>
          <a:solidFill>
            <a:srgbClr val="FCC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99" y="527100"/>
            <a:ext cx="5211445" cy="732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6439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Social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Behavioural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Sciences Research for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that involves them in an early and sustained manner in the design,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development,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 and monitoring of research, and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dissemination of its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study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nature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researchers/research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obtain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voluntary  consent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sciences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9.4.</a:t>
            </a:r>
            <a:endParaRPr sz="1000">
              <a:latin typeface="Palladio Uralic"/>
              <a:cs typeface="Palladio Uralic"/>
            </a:endParaRPr>
          </a:p>
          <a:p>
            <a:pPr algn="just" marL="325755">
              <a:lnSpc>
                <a:spcPct val="100000"/>
              </a:lnSpc>
              <a:spcBef>
                <a:spcPts val="79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9.4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Informed consent in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behavioural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sciences research on health</a:t>
            </a:r>
            <a:endParaRPr sz="1000">
              <a:latin typeface="Palladio Uralic"/>
              <a:cs typeface="Palladio Uralic"/>
            </a:endParaRPr>
          </a:p>
          <a:p>
            <a:pPr algn="just" lvl="3" marL="282575" marR="91440" indent="-180340">
              <a:lnSpc>
                <a:spcPct val="129600"/>
              </a:lnSpc>
              <a:spcBef>
                <a:spcPts val="560"/>
              </a:spcBef>
              <a:buFont typeface="Palladio Uralic"/>
              <a:buAutoNum type="arabicPeriod"/>
              <a:tabLst>
                <a:tab pos="283210" algn="l"/>
              </a:tabLst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consent/gatekeeper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consent/individual consent: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Individual informed consent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  to be taken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after obtaining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permission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gatekeepers, such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heads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leaders/ 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culturally appropriate local authorities/healthcare providers/institutions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organizations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welfare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appointed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advocates.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respect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local cultural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customs, however,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traditions do 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substitute for individual consent  unless a waiver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 been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granted.</a:t>
            </a:r>
            <a:endParaRPr sz="900">
              <a:latin typeface="Palladio Uralic"/>
              <a:cs typeface="Palladio Uralic"/>
            </a:endParaRPr>
          </a:p>
          <a:p>
            <a:pPr algn="just" lvl="3" marL="282575" marR="95250" indent="-180340">
              <a:lnSpc>
                <a:spcPct val="129600"/>
              </a:lnSpc>
              <a:spcBef>
                <a:spcPts val="145"/>
              </a:spcBef>
              <a:buFont typeface="Palladio Uralic"/>
              <a:buAutoNum type="arabicPeriod"/>
              <a:tabLst>
                <a:tab pos="28321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consent: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develop culturally appropriate ways to communicate  information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necessary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adherence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standard required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 consent</a:t>
            </a:r>
            <a:r>
              <a:rPr dirty="0" sz="9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process.</a:t>
            </a:r>
            <a:endParaRPr sz="900">
              <a:latin typeface="Palladio Uralic"/>
              <a:cs typeface="Palladio Uralic"/>
            </a:endParaRPr>
          </a:p>
          <a:p>
            <a:pPr algn="just" lvl="3" marL="282575" marR="93345" indent="-180340">
              <a:lnSpc>
                <a:spcPct val="129600"/>
              </a:lnSpc>
              <a:spcBef>
                <a:spcPts val="140"/>
              </a:spcBef>
              <a:buFont typeface="Palladio Uralic"/>
              <a:buAutoNum type="arabicPeriod"/>
              <a:tabLst>
                <a:tab pos="283210" algn="l"/>
              </a:tabLst>
            </a:pPr>
            <a:r>
              <a:rPr dirty="0" sz="900" spc="20" b="1">
                <a:solidFill>
                  <a:srgbClr val="231F20"/>
                </a:solidFill>
                <a:latin typeface="Palladio Uralic"/>
                <a:cs typeface="Palladio Uralic"/>
              </a:rPr>
              <a:t>Selective withholding </a:t>
            </a:r>
            <a:r>
              <a:rPr dirty="0" sz="900" spc="10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15" b="1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900" spc="20" b="1">
                <a:solidFill>
                  <a:srgbClr val="231F20"/>
                </a:solidFill>
                <a:latin typeface="Palladio Uralic"/>
                <a:cs typeface="Palladio Uralic"/>
              </a:rPr>
              <a:t>information: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ECs may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permit selective withholding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information/hypothesis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achieving overall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good,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influencing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completion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participants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 de-briefed, if applicable. Authorized deception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described in section 5.11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also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here.</a:t>
            </a:r>
            <a:endParaRPr sz="900">
              <a:latin typeface="Palladio Uralic"/>
              <a:cs typeface="Palladio Uralic"/>
            </a:endParaRPr>
          </a:p>
          <a:p>
            <a:pPr algn="just" lvl="3" marL="282575" marR="93345" indent="-180340">
              <a:lnSpc>
                <a:spcPct val="129600"/>
              </a:lnSpc>
              <a:spcBef>
                <a:spcPts val="145"/>
              </a:spcBef>
              <a:buFont typeface="Palladio Uralic"/>
              <a:buAutoNum type="arabicPeriod"/>
              <a:tabLst>
                <a:tab pos="28321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refusal: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Often the power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differences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between 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researchers in India  make it difficult for people to explicitly refuse to participate.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Researchers should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 alert to  cultural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symbols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refusal,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body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language,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silence,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monosyllabic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replies,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restlessness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communicate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discomfort.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persist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circumstances.</a:t>
            </a:r>
            <a:endParaRPr sz="900">
              <a:latin typeface="Palladio Uralic"/>
              <a:cs typeface="Palladio Uralic"/>
            </a:endParaRPr>
          </a:p>
          <a:p>
            <a:pPr algn="just" lvl="3" marL="282575" marR="93345" indent="-180340">
              <a:lnSpc>
                <a:spcPct val="129600"/>
              </a:lnSpc>
              <a:spcBef>
                <a:spcPts val="140"/>
              </a:spcBef>
              <a:buFont typeface="Palladio Uralic"/>
              <a:buAutoNum type="arabicPeriod"/>
              <a:tabLst>
                <a:tab pos="283210" algn="l"/>
              </a:tabLst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Relational</a:t>
            </a:r>
            <a:r>
              <a:rPr dirty="0" sz="9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autonomy:</a:t>
            </a:r>
            <a:r>
              <a:rPr dirty="0" sz="9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socially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embedded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wherein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person’s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identity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shaped  by social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determinants,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caste,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class,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ethnicity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gender.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Therefore,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autonomous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making. Right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autonomy must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understood in relation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substantive equality of opportunity, sufficient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support and conditions for self-respect.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Accordingly,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concerns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justice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central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adequate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conception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individual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autonomy.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take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account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context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diligence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regarding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vulnerable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status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prospective 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during review, for example, a woman asking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her husband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 family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before giving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900">
              <a:latin typeface="Palladio Uralic"/>
              <a:cs typeface="Palladio Uralic"/>
            </a:endParaRPr>
          </a:p>
          <a:p>
            <a:pPr algn="just" lvl="3" marL="282575" marR="9461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28321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Waiver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consent: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important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value and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poses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minimal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waive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requirement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individual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convinced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feasible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practicable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carry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waiver,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harmful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practices.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5.7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further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2199" y="216001"/>
                </a:lnTo>
                <a:lnTo>
                  <a:pt x="66221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525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6439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Social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Behavioural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Sciences Research for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buAutoNum type="arabicPeriod" startAt="7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endParaRPr sz="1000">
              <a:latin typeface="Palladio Uralic"/>
              <a:cs typeface="Palladio Uralic"/>
            </a:endParaRPr>
          </a:p>
          <a:p>
            <a:pPr algn="just" marL="372110" marR="8255">
              <a:lnSpc>
                <a:spcPct val="129200"/>
              </a:lnSpc>
              <a:spcBef>
                <a:spcPts val="28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selecting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collection,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choosing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areas,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contexts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settings.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circumstances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become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in research because of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heightened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psychological,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physical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risks.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Breach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 serious harm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establishing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culturally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 and context specific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8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Duty to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disclose sensitive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endParaRPr sz="1000">
              <a:latin typeface="Palladio Uralic"/>
              <a:cs typeface="Palladio Uralic"/>
            </a:endParaRPr>
          </a:p>
          <a:p>
            <a:pPr algn="just" marL="372110" marR="9525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mentioned in Box 9.1, researcher(s)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come across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 facts detrimental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self or others,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suicidal tendency/ideation, notifiable diseases.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situation,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relevant  persons/authorities to save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damage contemplated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participant.  Measures to be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instances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below: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762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high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likelihood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getting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sensitive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incidental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findings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during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 then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ways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handle 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individual, family and  community levels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discussed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mentioned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1079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Researchers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basic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understanding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legal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provisions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area.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domain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experience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invitees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9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Studies Using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Deception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Deception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occurs when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provide false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incomplete information to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purpose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misleading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so as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achieve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objectives  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employing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undergo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full committee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7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deception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should: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pose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more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than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minimal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risk;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adversely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affect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welfare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safety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participants;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conducted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only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cannot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carried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out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without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deception;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adequate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plan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debriefing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after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completion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if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appropriate;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disseminate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results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participants,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applicable;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carefully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reviewed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EC.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spc="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109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5520359"/>
            <a:ext cx="400050" cy="530225"/>
            <a:chOff x="6224394" y="5520359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552035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798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691" y="5736678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564" y="0"/>
                </a:moveTo>
                <a:lnTo>
                  <a:pt x="0" y="0"/>
                </a:lnTo>
                <a:lnTo>
                  <a:pt x="0" y="216001"/>
                </a:lnTo>
                <a:lnTo>
                  <a:pt x="6622564" y="216001"/>
                </a:lnTo>
                <a:lnTo>
                  <a:pt x="6622564" y="0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1546" y="527100"/>
            <a:ext cx="32258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Social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Behavioural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Sciences Research for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2004" y="1285989"/>
            <a:ext cx="4680585" cy="1906905"/>
            <a:chOff x="972004" y="1285989"/>
            <a:chExt cx="4680585" cy="1906905"/>
          </a:xfrm>
        </p:grpSpPr>
        <p:sp>
          <p:nvSpPr>
            <p:cNvPr id="8" name="object 8"/>
            <p:cNvSpPr/>
            <p:nvPr/>
          </p:nvSpPr>
          <p:spPr>
            <a:xfrm>
              <a:off x="976767" y="1290751"/>
              <a:ext cx="4671060" cy="1897380"/>
            </a:xfrm>
            <a:custGeom>
              <a:avLst/>
              <a:gdLst/>
              <a:ahLst/>
              <a:cxnLst/>
              <a:rect l="l" t="t" r="r" b="b"/>
              <a:pathLst>
                <a:path w="4671060" h="1897380">
                  <a:moveTo>
                    <a:pt x="4518075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44764"/>
                  </a:lnTo>
                  <a:lnTo>
                    <a:pt x="2381" y="1832870"/>
                  </a:lnTo>
                  <a:lnTo>
                    <a:pt x="19050" y="1878114"/>
                  </a:lnTo>
                  <a:lnTo>
                    <a:pt x="64293" y="1894782"/>
                  </a:lnTo>
                  <a:lnTo>
                    <a:pt x="152400" y="1897164"/>
                  </a:lnTo>
                  <a:lnTo>
                    <a:pt x="4518075" y="1897164"/>
                  </a:lnTo>
                  <a:lnTo>
                    <a:pt x="4606182" y="1894782"/>
                  </a:lnTo>
                  <a:lnTo>
                    <a:pt x="4651425" y="1878114"/>
                  </a:lnTo>
                  <a:lnTo>
                    <a:pt x="4668094" y="1832870"/>
                  </a:lnTo>
                  <a:lnTo>
                    <a:pt x="4670475" y="1744764"/>
                  </a:lnTo>
                  <a:lnTo>
                    <a:pt x="4670475" y="152400"/>
                  </a:lnTo>
                  <a:lnTo>
                    <a:pt x="4668094" y="64293"/>
                  </a:lnTo>
                  <a:lnTo>
                    <a:pt x="4651425" y="19050"/>
                  </a:lnTo>
                  <a:lnTo>
                    <a:pt x="4606182" y="2381"/>
                  </a:lnTo>
                  <a:lnTo>
                    <a:pt x="4518075" y="0"/>
                  </a:lnTo>
                  <a:close/>
                </a:path>
              </a:pathLst>
            </a:custGeom>
            <a:solidFill>
              <a:srgbClr val="FFF1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76767" y="1290751"/>
              <a:ext cx="4671060" cy="1897380"/>
            </a:xfrm>
            <a:custGeom>
              <a:avLst/>
              <a:gdLst/>
              <a:ahLst/>
              <a:cxnLst/>
              <a:rect l="l" t="t" r="r" b="b"/>
              <a:pathLst>
                <a:path w="4671060" h="189738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44764"/>
                  </a:lnTo>
                  <a:lnTo>
                    <a:pt x="2381" y="1832870"/>
                  </a:lnTo>
                  <a:lnTo>
                    <a:pt x="19050" y="1878114"/>
                  </a:lnTo>
                  <a:lnTo>
                    <a:pt x="64293" y="1894782"/>
                  </a:lnTo>
                  <a:lnTo>
                    <a:pt x="152400" y="1897164"/>
                  </a:lnTo>
                  <a:lnTo>
                    <a:pt x="4518075" y="1897164"/>
                  </a:lnTo>
                  <a:lnTo>
                    <a:pt x="4606182" y="1894782"/>
                  </a:lnTo>
                  <a:lnTo>
                    <a:pt x="4651425" y="1878114"/>
                  </a:lnTo>
                  <a:lnTo>
                    <a:pt x="4668094" y="1832870"/>
                  </a:lnTo>
                  <a:lnTo>
                    <a:pt x="4670475" y="1744764"/>
                  </a:lnTo>
                  <a:lnTo>
                    <a:pt x="4670475" y="152400"/>
                  </a:lnTo>
                  <a:lnTo>
                    <a:pt x="4668094" y="64293"/>
                  </a:lnTo>
                  <a:lnTo>
                    <a:pt x="4651425" y="19050"/>
                  </a:lnTo>
                  <a:lnTo>
                    <a:pt x="4606182" y="2381"/>
                  </a:lnTo>
                  <a:lnTo>
                    <a:pt x="4518075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798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2157778" y="961567"/>
            <a:ext cx="2308860" cy="162560"/>
          </a:xfrm>
          <a:custGeom>
            <a:avLst/>
            <a:gdLst/>
            <a:ahLst/>
            <a:cxnLst/>
            <a:rect l="l" t="t" r="r" b="b"/>
            <a:pathLst>
              <a:path w="2308860" h="162559">
                <a:moveTo>
                  <a:pt x="2244953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2244953" y="162001"/>
                </a:lnTo>
                <a:lnTo>
                  <a:pt x="2281664" y="161009"/>
                </a:lnTo>
                <a:lnTo>
                  <a:pt x="2300516" y="154063"/>
                </a:lnTo>
                <a:lnTo>
                  <a:pt x="2307461" y="135212"/>
                </a:lnTo>
                <a:lnTo>
                  <a:pt x="2308453" y="98501"/>
                </a:lnTo>
                <a:lnTo>
                  <a:pt x="2308453" y="63500"/>
                </a:lnTo>
                <a:lnTo>
                  <a:pt x="2307461" y="26789"/>
                </a:lnTo>
                <a:lnTo>
                  <a:pt x="2300516" y="7937"/>
                </a:lnTo>
                <a:lnTo>
                  <a:pt x="2281664" y="992"/>
                </a:lnTo>
                <a:lnTo>
                  <a:pt x="2244953" y="0"/>
                </a:lnTo>
                <a:close/>
              </a:path>
            </a:pathLst>
          </a:custGeom>
          <a:solidFill>
            <a:srgbClr val="FCCA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942568"/>
            <a:ext cx="5213350" cy="6841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9.5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deception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Palladio Uralic"/>
              <a:cs typeface="Palladio Uralic"/>
            </a:endParaRPr>
          </a:p>
          <a:p>
            <a:pPr algn="just" marL="624205" marR="439420" indent="-180340">
              <a:lnSpc>
                <a:spcPct val="129600"/>
              </a:lnSpc>
              <a:buAutoNum type="arabicPeriod"/>
              <a:tabLst>
                <a:tab pos="624840" algn="l"/>
              </a:tabLst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Active</a:t>
            </a:r>
            <a:r>
              <a:rPr dirty="0" sz="9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deception:</a:t>
            </a:r>
            <a:r>
              <a:rPr dirty="0" sz="9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Selective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withholding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information/hypothesis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study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form along 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giving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incorrect information for achieving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influencing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psychology,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neuro-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behavioural, behaviour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900">
              <a:latin typeface="Palladio Uralic"/>
              <a:cs typeface="Palladio Uralic"/>
            </a:endParaRPr>
          </a:p>
          <a:p>
            <a:pPr algn="just" marL="624205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624840" algn="l"/>
              </a:tabLst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Incomplete</a:t>
            </a:r>
            <a:r>
              <a:rPr dirty="0" sz="9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disclosure:</a:t>
            </a:r>
            <a:r>
              <a:rPr dirty="0" sz="9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incomplete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disclosure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deception.</a:t>
            </a:r>
            <a:endParaRPr sz="900">
              <a:latin typeface="Palladio Uralic"/>
              <a:cs typeface="Palladio Uralic"/>
            </a:endParaRPr>
          </a:p>
          <a:p>
            <a:pPr algn="just" marL="624205" marR="44005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62484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Authorized deception: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Unlike in active deception,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informed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 they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deceived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nature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deception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 be disclosed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research will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described accurately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 procedures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will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deceptive. Such revelation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provides the 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opportunity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decide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whether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to participate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terms.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819"/>
              </a:spcBef>
              <a:buAutoNum type="arabicPeriod" startAt="10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Safety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 systems,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access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 centres, rehabilitation centres,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police  protection,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issue,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 gender 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violence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exclusion 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discrimination.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Safety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research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teams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 the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field</a:t>
            </a:r>
            <a:endParaRPr sz="1000">
              <a:latin typeface="Palladio Uralic"/>
              <a:cs typeface="Palladio Uralic"/>
            </a:endParaRPr>
          </a:p>
          <a:p>
            <a:pPr algn="just" marL="372110" marR="8255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 on sensitive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topics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 sensitive research settings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since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disturbing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instances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Besides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safety,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insurance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coverage,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 challenges,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setting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advisory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helpful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ease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situation.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12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Qualitative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4"/>
              </a:spcBef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knowledge gathered through qualitative research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interpretative based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observation and its analysis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or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socially  constructed at individual and socio-cultural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Informed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very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often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dynamic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nature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negotiable.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written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possible,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could 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documented.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look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issues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that pertain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the design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involving</a:t>
            </a:r>
            <a:r>
              <a:rPr dirty="0" sz="1000" spc="3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researcher–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Preliminary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activity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observation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preparing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notes,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before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actually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initiating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based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observation,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submitted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EC’s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2199" y="216001"/>
                </a:lnTo>
                <a:lnTo>
                  <a:pt x="66221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798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798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5" y="527100"/>
            <a:ext cx="4852035" cy="4030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639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Social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Behavioural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Sciences Research for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Health</a:t>
            </a:r>
            <a:endParaRPr sz="105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arising even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preliminary phase, before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actual collection of data,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review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372745" algn="l"/>
              </a:tabLst>
            </a:pP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some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occasions/in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some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observational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approve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waiver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maintaining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justified.</a:t>
            </a:r>
            <a:endParaRPr sz="1000">
              <a:latin typeface="Palladio Uralic"/>
              <a:cs typeface="Palladio Uralic"/>
            </a:endParaRPr>
          </a:p>
          <a:p>
            <a:pPr marL="372110" indent="-360045">
              <a:lnSpc>
                <a:spcPct val="100000"/>
              </a:lnSpc>
              <a:spcBef>
                <a:spcPts val="635"/>
              </a:spcBef>
              <a:buChar char="•"/>
              <a:tabLst>
                <a:tab pos="372110" algn="l"/>
                <a:tab pos="372745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collaborative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research,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desirable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establish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rapport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community</a:t>
            </a:r>
            <a:endParaRPr sz="1000">
              <a:latin typeface="Times New Roman"/>
              <a:cs typeface="Times New Roman"/>
            </a:endParaRPr>
          </a:p>
          <a:p>
            <a:pPr algn="just" marL="37211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engaged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gatekeepers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advisory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boards.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372745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Sharing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raw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notes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repositories, researchers,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peer community,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funders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increasingly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becoming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transparency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372745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Sharing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raw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including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audio-visual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material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protect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confidentiality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and research setting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sufficiently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mask  identifiers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sharing.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3727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Researchers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 a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duty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disclosure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share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 findings in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aggregated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user-friendly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format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leaders,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gatekeepers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disclosing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identities.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findings and relevant information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5520359"/>
            <a:ext cx="400050" cy="530225"/>
            <a:chOff x="6224394" y="552035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552035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798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691" y="5736678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261" y="1485862"/>
            <a:ext cx="37166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0" b="1">
                <a:solidFill>
                  <a:srgbClr val="761113"/>
                </a:solidFill>
                <a:latin typeface="Verdana"/>
                <a:cs typeface="Verdana"/>
              </a:rPr>
              <a:t>HUMAN </a:t>
            </a:r>
            <a:r>
              <a:rPr dirty="0" sz="1800" spc="-465" b="1">
                <a:solidFill>
                  <a:srgbClr val="761113"/>
                </a:solidFill>
                <a:latin typeface="Verdana"/>
                <a:cs typeface="Verdana"/>
              </a:rPr>
              <a:t>GENETICS </a:t>
            </a:r>
            <a:r>
              <a:rPr dirty="0" sz="1800" spc="-490" b="1">
                <a:solidFill>
                  <a:srgbClr val="761113"/>
                </a:solidFill>
                <a:latin typeface="Verdana"/>
                <a:cs typeface="Verdana"/>
              </a:rPr>
              <a:t>TESTING </a:t>
            </a:r>
            <a:r>
              <a:rPr dirty="0" sz="1800" spc="-509" b="1">
                <a:solidFill>
                  <a:srgbClr val="761113"/>
                </a:solidFill>
                <a:latin typeface="Verdana"/>
                <a:cs typeface="Verdana"/>
              </a:rPr>
              <a:t>AND</a:t>
            </a:r>
            <a:r>
              <a:rPr dirty="0" sz="1800" spc="-465" b="1">
                <a:solidFill>
                  <a:srgbClr val="761113"/>
                </a:solidFill>
                <a:latin typeface="Verdana"/>
                <a:cs typeface="Verdana"/>
              </a:rPr>
              <a:t> </a:t>
            </a:r>
            <a:r>
              <a:rPr dirty="0" sz="1800" spc="-455" b="1">
                <a:solidFill>
                  <a:srgbClr val="761113"/>
                </a:solidFill>
                <a:latin typeface="Verdana"/>
                <a:cs typeface="Verdana"/>
              </a:rPr>
              <a:t>RESEARCH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6005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7994" y="233997"/>
                </a:lnTo>
                <a:lnTo>
                  <a:pt x="2087994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27267" y="911275"/>
            <a:ext cx="890269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10</a:t>
            </a:r>
            <a:endParaRPr sz="115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599" y="1978190"/>
            <a:ext cx="5219065" cy="5825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444500" marR="8255" indent="-432434">
              <a:lnSpc>
                <a:spcPct val="129200"/>
              </a:lnSpc>
              <a:spcBef>
                <a:spcPts val="100"/>
              </a:spcBef>
              <a:buFont typeface="Palladio Uralic"/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area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there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greater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concern  for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than in the field of human genetics. In recent years this concern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grown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 further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direct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consumer testing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possibilities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embryo manipulations. 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recent DNA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 has provided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most powerful tools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hands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mankind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unravel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mysteries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human  genome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manipulation,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great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concern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scientists’  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handle 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information. 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very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narrow gap between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raising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several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(ELSI),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warrant continuous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prompt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judicious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emerging  ethical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445134" algn="l"/>
              </a:tabLst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1143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harm/risks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associated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psychosocial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rather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physical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form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anxiety, depression or disrupted family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Potential benefits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and risks should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discussed thoroughly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prospective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communication skills are required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 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akin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therapy.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likelihood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social stigmatization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discrimination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schooling,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employment,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insurance, which requires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greater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in recruiting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762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Maintaining confidentiality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very important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testing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social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often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overlap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services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physician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well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 patient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adequate safeguards against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misconception  are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needed.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25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manipulations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unknown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consequences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 greater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caution against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dangers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necessary.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255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Emerging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genetic/genomic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technologies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cause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emergence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newer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concerns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professionals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keep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abreast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advancements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08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4445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 their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7620" indent="-432434">
              <a:lnSpc>
                <a:spcPct val="129200"/>
              </a:lnSpc>
              <a:spcBef>
                <a:spcPts val="284"/>
              </a:spcBef>
              <a:buAutoNum type="arabicPeriod" startAt="8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expertise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implications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safeguards for 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9200"/>
              </a:lnSpc>
              <a:spcBef>
                <a:spcPts val="280"/>
              </a:spcBef>
              <a:buAutoNum type="arabicPeriod" startAt="8"/>
              <a:tabLst>
                <a:tab pos="445134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 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need to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team of clinicians, geneticists, genetic counsellors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personnel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together.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5"/>
              </a:spcBef>
              <a:buAutoNum type="arabicPeriod" startAt="8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testing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 often require dealing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unable to  protect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 and safety and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children, individuals  with mental illness, cognitively impaired individuals,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rare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others. See section 6 for further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445134" algn="l"/>
              </a:tabLst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Counselling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Pre- and post-test non-directive counselling should be given by persons who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experienced in communicating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meaning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some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termination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selection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embryos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avert  birth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abnormal child/foetus. 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disclosing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result, appropriate  options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provided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to come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decision.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spouses,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and caution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 so as not to break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families. Truthful counselling with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extreme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caution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patience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essential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explain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situation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proper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perspective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psychosocial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harm.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445134" algn="l"/>
              </a:tabLst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Privacy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and</a:t>
            </a:r>
            <a:r>
              <a:rPr dirty="0" sz="1000" spc="-15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confidentiality</a:t>
            </a:r>
            <a:endParaRPr sz="1000">
              <a:latin typeface="Palladio Uralic"/>
              <a:cs typeface="Palladio Uralic"/>
            </a:endParaRPr>
          </a:p>
          <a:p>
            <a:pPr algn="just" marL="444500" marR="5715">
              <a:lnSpc>
                <a:spcPct val="129200"/>
              </a:lnSpc>
              <a:spcBef>
                <a:spcPts val="285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explain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nature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generated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through genetic testing/research to the patient/participant.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  psychosocial 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handling.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Participants should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told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limits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researcher’s ability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safeguard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 in certain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 consequences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breach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delink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maintain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safeguard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result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participant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re-linked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communication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result. See Table 11.1 for further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history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family,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secondary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identifiable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  is 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secondary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113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6106439"/>
            <a:ext cx="400050" cy="530225"/>
            <a:chOff x="6224394" y="6106439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610643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761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47165" y="6321069"/>
              <a:ext cx="153968" cy="11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0" y="900010"/>
            <a:ext cx="3810" cy="234315"/>
          </a:xfrm>
          <a:custGeom>
            <a:avLst/>
            <a:gdLst/>
            <a:ahLst/>
            <a:cxnLst/>
            <a:rect l="l" t="t" r="r" b="b"/>
            <a:pathLst>
              <a:path w="3810" h="234315">
                <a:moveTo>
                  <a:pt x="3604" y="0"/>
                </a:moveTo>
                <a:lnTo>
                  <a:pt x="0" y="0"/>
                </a:lnTo>
                <a:lnTo>
                  <a:pt x="0" y="233997"/>
                </a:lnTo>
                <a:lnTo>
                  <a:pt x="3604" y="233997"/>
                </a:lnTo>
                <a:lnTo>
                  <a:pt x="3604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0810" cy="703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950"/>
              </a:spcBef>
              <a:buAutoNum type="arabicPeriod" startAt="4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individual has the right to keep information generated by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screening/testing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domestic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disputes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damaging,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revealing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non-paternity,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carrier status 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cannot reveal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members without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participant’s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permission.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recruited/tested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kept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physician/researcher.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4"/>
              </a:spcBef>
              <a:buAutoNum type="arabicPeriod" startAt="4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disclosure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absolutely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warranted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counselling,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physician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first obtain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member concerned.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physician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balance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non-disclosure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against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breach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confidentiality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appropriate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9200"/>
              </a:lnSpc>
              <a:spcBef>
                <a:spcPts val="280"/>
              </a:spcBef>
              <a:buAutoNum type="arabicPeriod" startAt="4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routine care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future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appropriate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445134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laboratories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within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outside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done 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0"/>
              </a:spcBef>
              <a:buAutoNum type="arabicPeriod" startAt="4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Handling IPRs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gene patenting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development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newer technologies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 gains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policy/regulations.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Newer genomic techniques for research like whole exome sequencing (WES)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sequencing (WGS) may create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uncertain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evidence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present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post-test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counselling  need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revisited with an entirely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perspective.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Stringent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caution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 consent may or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needed as 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policies; 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any research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essential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pre-symptomatic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testing,  next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sequencing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(NGS),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carrier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status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emphasized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subsequent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confirmatory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  does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imply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termination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pregnancy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for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child,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age-specific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(verbal/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6422"/>
            <a:ext cx="158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xii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4340" y="1160703"/>
            <a:ext cx="4698365" cy="537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59410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profession is probably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oldest 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prescribe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Such guidelines for practically all aspect of professional conduct were provided  both in Caraksamhita and Susrutasamhita. Rapid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the whole field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sciences have added newer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responsibilities and complex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dilemmas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practitioner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researchers. It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correct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 advance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moral responsibility.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has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always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forefront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brought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 in 1980,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 revised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2000 and further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2006.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latest version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has addressed the  newer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emerging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keeping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social,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economic,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religious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debates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 and every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line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revised guidelines have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deliberated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 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experts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gone 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consultation and debate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finalized.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expanded document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separate sections on  Responsible Conduct of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 Vulnerability,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Behavioural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Biological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materials,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Datasets,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Collaboration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during  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 and Disasters.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guidelines also highlight the need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capacity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building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 of ethics in 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conduct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result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in-depth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debates,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  the diverse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stake-holders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the public. The 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well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respected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countries.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“National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2017”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serve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answer and meet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raised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emerging ethical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marL="12700" marR="10160" indent="35941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wish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society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enormously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revised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scientist 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30"/>
              </a:spcBef>
            </a:pPr>
            <a:r>
              <a:rPr dirty="0" spc="-275"/>
              <a:t>PREFACE</a:t>
            </a:r>
            <a:r>
              <a:rPr dirty="0" spc="-445"/>
              <a:t>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09122" y="7046379"/>
            <a:ext cx="2489200" cy="52705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950" spc="-5" b="1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950" spc="-10" b="1">
                <a:solidFill>
                  <a:srgbClr val="231F20"/>
                </a:solidFill>
                <a:latin typeface="Palladio Uralic"/>
                <a:cs typeface="Palladio Uralic"/>
              </a:rPr>
              <a:t>P N Tandon</a:t>
            </a:r>
            <a:endParaRPr sz="9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Chairperson</a:t>
            </a:r>
            <a:endParaRPr sz="9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Central Ethics </a:t>
            </a:r>
            <a:r>
              <a:rPr dirty="0" sz="950" spc="-10">
                <a:solidFill>
                  <a:srgbClr val="231F20"/>
                </a:solidFill>
                <a:latin typeface="Palladio Uralic"/>
                <a:cs typeface="Palladio Uralic"/>
              </a:rPr>
              <a:t>Committee on </a:t>
            </a:r>
            <a:r>
              <a:rPr dirty="0" sz="950" spc="-1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95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9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7876" y="6669379"/>
            <a:ext cx="1290739" cy="438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21204" y="7213510"/>
            <a:ext cx="600075" cy="360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080" indent="-12700">
              <a:lnSpc>
                <a:spcPct val="115399"/>
              </a:lnSpc>
              <a:spcBef>
                <a:spcPts val="100"/>
              </a:spcBef>
            </a:pPr>
            <a:r>
              <a:rPr dirty="0" sz="950" spc="-1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95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Delhi  April</a:t>
            </a:r>
            <a:r>
              <a:rPr dirty="0" sz="95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2017</a:t>
            </a:r>
            <a:endParaRPr sz="9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71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marL="444500" marR="635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oral/written)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along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further  details.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5"/>
              </a:spcBef>
              <a:buAutoNum type="arabicPeriod" startAt="5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contents specified in section 5,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 testing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explanations/details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elements:</a:t>
            </a:r>
            <a:endParaRPr sz="1000">
              <a:latin typeface="Palladio Uralic"/>
              <a:cs typeface="Palladio Uralic"/>
            </a:endParaRPr>
          </a:p>
          <a:p>
            <a:pPr lvl="3"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nature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complexity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information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would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generated;</a:t>
            </a:r>
            <a:endParaRPr sz="1000">
              <a:latin typeface="Times New Roman"/>
              <a:cs typeface="Times New Roman"/>
            </a:endParaRPr>
          </a:p>
          <a:p>
            <a:pPr algn="just" lvl="3" marL="732155" marR="5715" indent="-288290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nature </a:t>
            </a:r>
            <a:r>
              <a:rPr dirty="0" sz="1000" spc="9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consequences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return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results </a:t>
            </a:r>
            <a:r>
              <a:rPr dirty="0" sz="1000" spc="9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choice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offered to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incidental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findings,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 any;</a:t>
            </a:r>
            <a:endParaRPr sz="1000">
              <a:latin typeface="Palladio Uralic"/>
              <a:cs typeface="Palladio Uralic"/>
            </a:endParaRPr>
          </a:p>
          <a:p>
            <a:pPr lvl="3"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direct/indirect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benefits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their implications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including 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1000" spc="3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direct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to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participants;</a:t>
            </a:r>
            <a:endParaRPr sz="1000">
              <a:latin typeface="Palladio Uralic"/>
              <a:cs typeface="Palladio Uralic"/>
            </a:endParaRPr>
          </a:p>
          <a:p>
            <a:pPr lvl="3"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how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data/samples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stored,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how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long,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procedures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involved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anonymisation, sharing , etc. See section 11 for further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details;</a:t>
            </a:r>
            <a:endParaRPr sz="1000">
              <a:latin typeface="Palladio Uralic"/>
              <a:cs typeface="Palladio Uralic"/>
            </a:endParaRPr>
          </a:p>
          <a:p>
            <a:pPr lvl="3" marL="732155" indent="-28829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choice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opt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out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testing/withdraw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time;</a:t>
            </a:r>
            <a:endParaRPr sz="1000">
              <a:latin typeface="Times New Roman"/>
              <a:cs typeface="Times New Roman"/>
            </a:endParaRPr>
          </a:p>
          <a:p>
            <a:pPr lvl="3"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whether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affected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individual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proband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would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like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share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her/his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genetic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with family members who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it;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lvl="3"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r>
              <a:rPr dirty="0" sz="10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related</a:t>
            </a:r>
            <a:r>
              <a:rPr dirty="0" sz="10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ownership</a:t>
            </a:r>
            <a:r>
              <a:rPr dirty="0" sz="10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rights,</a:t>
            </a:r>
            <a:r>
              <a:rPr dirty="0" sz="10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IPR</a:t>
            </a:r>
            <a:r>
              <a:rPr dirty="0" sz="10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concerns,</a:t>
            </a:r>
            <a:r>
              <a:rPr dirty="0" sz="10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commercialization</a:t>
            </a:r>
            <a:r>
              <a:rPr dirty="0" sz="1000" spc="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aspects,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sharing,. See section 11 for further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0"/>
              </a:spcBef>
              <a:buAutoNum type="arabicPeriod" startAt="6"/>
              <a:tabLst>
                <a:tab pos="44513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Group consent/community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985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case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population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community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based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studies,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noted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genetic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applicable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community/populations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were drawn,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taken 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culturally appropriate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authority.</a:t>
            </a:r>
            <a:endParaRPr sz="1000">
              <a:latin typeface="Palladio Uralic"/>
              <a:cs typeface="Palladio Uralic"/>
            </a:endParaRPr>
          </a:p>
          <a:p>
            <a:pPr lvl="3"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Even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group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taken,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replacement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individual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important. See section 5 for further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350" indent="-288290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Researchers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aware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potential stigmatization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entire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group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must explain ways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avoid the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of research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Culturally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 indent="-432434">
              <a:lnSpc>
                <a:spcPct val="129200"/>
              </a:lnSpc>
              <a:spcBef>
                <a:spcPts val="284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10.5.1 Transmission of a genetic abnormality from parents, especially the mother to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foetus,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very sensitive cultural issue. Such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possibility arises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during  routine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revealed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wife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X-linked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recessive 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foetus or making it a carrier of fatal or late onset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conditions,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haemophilia,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huntington’s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non-syndromic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deafness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115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6106439"/>
            <a:ext cx="400050" cy="530225"/>
            <a:chOff x="6224394" y="6106439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610643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761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47165" y="6321069"/>
              <a:ext cx="153968" cy="11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080" cy="7126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444500" marR="571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mitochondrial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where a female foetus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transmit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abnormality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next progeny,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If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revealed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husband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other members  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marital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discord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despite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husband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himself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carrier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autosomal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recessive disorder.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counselling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testing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process.</a:t>
            </a:r>
            <a:endParaRPr sz="1000">
              <a:latin typeface="Palladio Uralic"/>
              <a:cs typeface="Palladio Uralic"/>
            </a:endParaRPr>
          </a:p>
          <a:p>
            <a:pPr algn="just" marL="444500" marR="6350" indent="-432434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10.5.2 Consanguineous marriages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communities.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inherited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detected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family,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health professionals/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possible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arise  due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consanguinity.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pedigrees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prepared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stored,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reveal a lot regarding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inheritance in affected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families.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5"/>
              </a:spcBef>
              <a:buAutoNum type="arabicPeriod" startAt="6"/>
              <a:tabLst>
                <a:tab pos="445134" algn="l"/>
              </a:tabLst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Storage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samples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for future genetic</a:t>
            </a:r>
            <a:r>
              <a:rPr dirty="0" sz="1000" spc="-25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762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Rapid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 have necessitated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 for future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samples from patients with rare genetic conditions, ethnic groups/tribes/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verge of extinction, endogamous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great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geographical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to be preserved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future research. See  section 11 for further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5"/>
              </a:spcBef>
              <a:buAutoNum type="arabicPeriod" startAt="7"/>
              <a:tabLst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Results of genetic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testing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Results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tests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to the participants.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Return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results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findings.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actionable,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potential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correction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diet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prevention (such as phenylketonuria)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delaying onset or reduction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burden,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communicated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reported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wish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know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and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ICD.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this, participants’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contact details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finding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severity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potential 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return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which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logical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inconclusive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were informed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cannot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returned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advantage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done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irreversibly anonymized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data,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 possible.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10.8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114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aspects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08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lvl="2" marL="444500" marR="7620" indent="-432434">
              <a:lnSpc>
                <a:spcPct val="129200"/>
              </a:lnSpc>
              <a:spcBef>
                <a:spcPts val="95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pictures,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pedigrees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individuals,  families or secondary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participant(s) should 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fresh 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re-consent.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Features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masked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identification.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features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revealed for scientific reasons,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stated clearly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fresh consent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obtained,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taken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earlier.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5"/>
              </a:spcBef>
              <a:buAutoNum type="arabicPeriod" startAt="9"/>
              <a:tabLst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Commercialization and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COI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consumer testing (DTC)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laboratories offering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battery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tests 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rapidly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growing.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ensures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autonomy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undergo testing,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sensitivity and specificity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ability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laboratory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personnel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interpret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result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consultation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physician/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geneticist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arriving at 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diagnosis.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commercial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companies‚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steps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protect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from possible coercion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inducement.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research institutions require a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probe possible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 scientific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responsibilities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business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example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ownership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part-ownership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company developing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product).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damage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integrity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 harm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advise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accordingly.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self-regulatory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processes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resolve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 the need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informing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0"/>
              </a:spcBef>
              <a:buAutoNum type="arabicPeriod" startAt="10"/>
              <a:tabLst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Role of the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team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in genetic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testing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and</a:t>
            </a:r>
            <a:r>
              <a:rPr dirty="0" sz="1000" spc="-2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Adequate awareness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created by professional societies and universities/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institutions regarding genetic diseases,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their prevention,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screening and prenatal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diagnosis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amongst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obstetrician,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geneticists,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paediatricians,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neonatologists,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radiologists,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professionals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personnel,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attending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physician(s)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counsellors should possess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qualifications/sufficient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 in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concerned specialists dealing with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disorders should ideally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undergo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devote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to handle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appropriately.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445134" algn="l"/>
              </a:tabLst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Quality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standards of the</a:t>
            </a:r>
            <a:r>
              <a:rPr dirty="0" sz="1000" spc="-15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laboratory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paucity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assurance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  and reliable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constant concern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research.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117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6106439"/>
            <a:ext cx="400050" cy="530225"/>
            <a:chOff x="6224394" y="6106439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610643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761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47165" y="6321069"/>
              <a:ext cx="153968" cy="11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199" y="527100"/>
            <a:ext cx="5287645" cy="7198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21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marL="482600" marR="4381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misinterpretation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misdiagnosis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psychological harm,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inappropriate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endParaRPr sz="1000">
              <a:latin typeface="Palladio Uralic"/>
              <a:cs typeface="Palladio Uralic"/>
            </a:endParaRPr>
          </a:p>
          <a:p>
            <a:pPr lvl="2" marL="482600" marR="43180" indent="-432434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4832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 standards for laboratories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are reliable,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manpower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competent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updated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developments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genetics.</a:t>
            </a:r>
            <a:endParaRPr sz="1000">
              <a:latin typeface="Palladio Uralic"/>
              <a:cs typeface="Palladio Uralic"/>
            </a:endParaRPr>
          </a:p>
          <a:p>
            <a:pPr lvl="2" marL="482600" marR="48260" indent="-432434">
              <a:lnSpc>
                <a:spcPct val="129200"/>
              </a:lnSpc>
              <a:spcBef>
                <a:spcPts val="284"/>
              </a:spcBef>
              <a:buAutoNum type="arabicPeriod" startAt="2"/>
              <a:tabLst>
                <a:tab pos="483234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laboratories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offering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consider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undergoing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accreditation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 which are 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genetic testing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laboratories.</a:t>
            </a:r>
            <a:endParaRPr sz="1000">
              <a:latin typeface="Palladio Uralic"/>
              <a:cs typeface="Palladio Uralic"/>
            </a:endParaRPr>
          </a:p>
          <a:p>
            <a:pPr lvl="1" marL="482600" indent="-432434">
              <a:lnSpc>
                <a:spcPct val="100000"/>
              </a:lnSpc>
              <a:spcBef>
                <a:spcPts val="630"/>
              </a:spcBef>
              <a:buAutoNum type="arabicPeriod" startAt="12"/>
              <a:tabLst>
                <a:tab pos="482600" algn="l"/>
                <a:tab pos="4832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Misuse of genetic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technology</a:t>
            </a:r>
            <a:endParaRPr sz="1000">
              <a:latin typeface="Palladio Uralic"/>
              <a:cs typeface="Palladio Uralic"/>
            </a:endParaRPr>
          </a:p>
          <a:p>
            <a:pPr algn="just" marL="482600">
              <a:lnSpc>
                <a:spcPct val="100000"/>
              </a:lnSpc>
              <a:spcBef>
                <a:spcPts val="63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misuse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long-term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implications.</a:t>
            </a:r>
            <a:endParaRPr sz="1000">
              <a:latin typeface="Palladio Uralic"/>
              <a:cs typeface="Palladio Uralic"/>
            </a:endParaRPr>
          </a:p>
          <a:p>
            <a:pPr algn="just" lvl="2" marL="482600" marR="43815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32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sex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selection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allowed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misuse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particularly  pre-selection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sex,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GOI 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enacted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Pre-Conception and Pre-Natal Diagnostic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(Prohibition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Sex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Selection)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Act,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1994,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amended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2003.</a:t>
            </a:r>
            <a:r>
              <a:rPr dirty="0" baseline="60606" sz="825" spc="-15">
                <a:solidFill>
                  <a:srgbClr val="231F20"/>
                </a:solidFill>
                <a:latin typeface="Palladio Uralic"/>
                <a:cs typeface="Palladio Uralic"/>
              </a:rPr>
              <a:t>37</a:t>
            </a:r>
            <a:r>
              <a:rPr dirty="0" baseline="60606" sz="825" spc="52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shall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provisions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Act.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sex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determination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prohibited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 for sex selection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foetus.</a:t>
            </a:r>
            <a:endParaRPr sz="1000">
              <a:latin typeface="Palladio Uralic"/>
              <a:cs typeface="Palladio Uralic"/>
            </a:endParaRPr>
          </a:p>
          <a:p>
            <a:pPr algn="just" lvl="2" marL="482600" marR="45085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32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Misuse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insurers,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employers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schools: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individual/family/community/population/child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might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misused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insurers/employers leading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discrimination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psychosocial harm. Hence, the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patient’s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investigations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shared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anyone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concerned.</a:t>
            </a:r>
            <a:endParaRPr sz="1000">
              <a:latin typeface="Palladio Uralic"/>
              <a:cs typeface="Palladio Uralic"/>
            </a:endParaRPr>
          </a:p>
          <a:p>
            <a:pPr algn="just" lvl="2" marL="482600" marR="4318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32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manipulations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 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1" marL="482600" indent="-432434">
              <a:lnSpc>
                <a:spcPct val="100000"/>
              </a:lnSpc>
              <a:spcBef>
                <a:spcPts val="630"/>
              </a:spcBef>
              <a:buAutoNum type="arabicPeriod" startAt="13"/>
              <a:tabLst>
                <a:tab pos="483234" algn="l"/>
              </a:tabLst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Genetic diagnosis/testing </a:t>
            </a: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and</a:t>
            </a:r>
            <a:r>
              <a:rPr dirty="0" sz="1000" spc="-2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screening</a:t>
            </a:r>
            <a:endParaRPr sz="1000">
              <a:latin typeface="Palladio Uralic"/>
              <a:cs typeface="Palladio Uralic"/>
            </a:endParaRPr>
          </a:p>
          <a:p>
            <a:pPr algn="just" lvl="2" marL="482600" marR="4381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323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History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pedigree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studies: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 obtaining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history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other members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proband 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investigation. It may reveal information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likelihood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defects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disease.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Privacy and confidentiality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 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section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10.3.</a:t>
            </a:r>
            <a:endParaRPr sz="1000">
              <a:latin typeface="Palladio Uralic"/>
              <a:cs typeface="Palladio Uralic"/>
            </a:endParaRPr>
          </a:p>
          <a:p>
            <a:pPr algn="just" lvl="2" marL="482600" marR="4445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3234" algn="l"/>
              </a:tabLst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Predictive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testing:</a:t>
            </a:r>
            <a:r>
              <a:rPr dirty="0" sz="1000" spc="1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tests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multifactorial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origin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polygenic basis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multiple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gene–environment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interaction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late onset,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communicated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prevent  unnecessary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worry or fear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minds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individuals.</a:t>
            </a:r>
            <a:endParaRPr sz="1000">
              <a:latin typeface="Palladio Uralic"/>
              <a:cs typeface="Palladio Uralic"/>
            </a:endParaRPr>
          </a:p>
          <a:p>
            <a:pPr algn="just" lvl="2" marL="482600" marR="43815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3234" algn="l"/>
              </a:tabLst>
            </a:pP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Genetic screening: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Genetic screening implies searching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population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those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are susceptible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 genetic disease;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who,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though  not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carriers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8768" y="527100"/>
            <a:ext cx="2388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6106439"/>
            <a:ext cx="400050" cy="530225"/>
            <a:chOff x="6224394" y="610643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610643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761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47165" y="6321069"/>
              <a:ext cx="153968" cy="11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152001" y="5249227"/>
            <a:ext cx="57785" cy="89535"/>
          </a:xfrm>
          <a:custGeom>
            <a:avLst/>
            <a:gdLst/>
            <a:ahLst/>
            <a:cxnLst/>
            <a:rect l="l" t="t" r="r" b="b"/>
            <a:pathLst>
              <a:path w="57784" h="89535">
                <a:moveTo>
                  <a:pt x="37020" y="0"/>
                </a:moveTo>
                <a:lnTo>
                  <a:pt x="23253" y="0"/>
                </a:lnTo>
                <a:lnTo>
                  <a:pt x="17792" y="2120"/>
                </a:lnTo>
                <a:lnTo>
                  <a:pt x="10109" y="10680"/>
                </a:lnTo>
                <a:lnTo>
                  <a:pt x="8178" y="17983"/>
                </a:lnTo>
                <a:lnTo>
                  <a:pt x="8178" y="78155"/>
                </a:lnTo>
                <a:lnTo>
                  <a:pt x="7962" y="80708"/>
                </a:lnTo>
                <a:lnTo>
                  <a:pt x="0" y="85940"/>
                </a:lnTo>
                <a:lnTo>
                  <a:pt x="0" y="88176"/>
                </a:lnTo>
                <a:lnTo>
                  <a:pt x="18478" y="88176"/>
                </a:lnTo>
                <a:lnTo>
                  <a:pt x="18478" y="15976"/>
                </a:lnTo>
                <a:lnTo>
                  <a:pt x="19532" y="10706"/>
                </a:lnTo>
                <a:lnTo>
                  <a:pt x="23748" y="5410"/>
                </a:lnTo>
                <a:lnTo>
                  <a:pt x="26479" y="4089"/>
                </a:lnTo>
                <a:lnTo>
                  <a:pt x="33426" y="4089"/>
                </a:lnTo>
                <a:lnTo>
                  <a:pt x="36309" y="5333"/>
                </a:lnTo>
                <a:lnTo>
                  <a:pt x="40652" y="10286"/>
                </a:lnTo>
                <a:lnTo>
                  <a:pt x="41732" y="14300"/>
                </a:lnTo>
                <a:lnTo>
                  <a:pt x="41732" y="25869"/>
                </a:lnTo>
                <a:lnTo>
                  <a:pt x="40601" y="30187"/>
                </a:lnTo>
                <a:lnTo>
                  <a:pt x="36093" y="35356"/>
                </a:lnTo>
                <a:lnTo>
                  <a:pt x="32778" y="36639"/>
                </a:lnTo>
                <a:lnTo>
                  <a:pt x="28397" y="36639"/>
                </a:lnTo>
                <a:lnTo>
                  <a:pt x="28397" y="40182"/>
                </a:lnTo>
                <a:lnTo>
                  <a:pt x="34518" y="40589"/>
                </a:lnTo>
                <a:lnTo>
                  <a:pt x="39103" y="43319"/>
                </a:lnTo>
                <a:lnTo>
                  <a:pt x="45173" y="53403"/>
                </a:lnTo>
                <a:lnTo>
                  <a:pt x="46697" y="60236"/>
                </a:lnTo>
                <a:lnTo>
                  <a:pt x="46697" y="74866"/>
                </a:lnTo>
                <a:lnTo>
                  <a:pt x="45643" y="79324"/>
                </a:lnTo>
                <a:lnTo>
                  <a:pt x="41922" y="84416"/>
                </a:lnTo>
                <a:lnTo>
                  <a:pt x="39877" y="85509"/>
                </a:lnTo>
                <a:lnTo>
                  <a:pt x="36321" y="85509"/>
                </a:lnTo>
                <a:lnTo>
                  <a:pt x="35471" y="85216"/>
                </a:lnTo>
                <a:lnTo>
                  <a:pt x="34226" y="84061"/>
                </a:lnTo>
                <a:lnTo>
                  <a:pt x="33921" y="83400"/>
                </a:lnTo>
                <a:lnTo>
                  <a:pt x="34543" y="78435"/>
                </a:lnTo>
                <a:lnTo>
                  <a:pt x="34543" y="76949"/>
                </a:lnTo>
                <a:lnTo>
                  <a:pt x="24561" y="77203"/>
                </a:lnTo>
                <a:lnTo>
                  <a:pt x="24561" y="81660"/>
                </a:lnTo>
                <a:lnTo>
                  <a:pt x="25641" y="84023"/>
                </a:lnTo>
                <a:lnTo>
                  <a:pt x="29984" y="87985"/>
                </a:lnTo>
                <a:lnTo>
                  <a:pt x="32867" y="88976"/>
                </a:lnTo>
                <a:lnTo>
                  <a:pt x="42786" y="88976"/>
                </a:lnTo>
                <a:lnTo>
                  <a:pt x="47828" y="86283"/>
                </a:lnTo>
                <a:lnTo>
                  <a:pt x="55359" y="75488"/>
                </a:lnTo>
                <a:lnTo>
                  <a:pt x="57238" y="69202"/>
                </a:lnTo>
                <a:lnTo>
                  <a:pt x="57238" y="55346"/>
                </a:lnTo>
                <a:lnTo>
                  <a:pt x="55803" y="49974"/>
                </a:lnTo>
                <a:lnTo>
                  <a:pt x="50101" y="41795"/>
                </a:lnTo>
                <a:lnTo>
                  <a:pt x="45885" y="38912"/>
                </a:lnTo>
                <a:lnTo>
                  <a:pt x="40309" y="37261"/>
                </a:lnTo>
                <a:lnTo>
                  <a:pt x="44310" y="35521"/>
                </a:lnTo>
                <a:lnTo>
                  <a:pt x="47142" y="33540"/>
                </a:lnTo>
                <a:lnTo>
                  <a:pt x="51028" y="28257"/>
                </a:lnTo>
                <a:lnTo>
                  <a:pt x="52146" y="24536"/>
                </a:lnTo>
                <a:lnTo>
                  <a:pt x="52146" y="14274"/>
                </a:lnTo>
                <a:lnTo>
                  <a:pt x="50190" y="9448"/>
                </a:lnTo>
                <a:lnTo>
                  <a:pt x="42329" y="1892"/>
                </a:lnTo>
                <a:lnTo>
                  <a:pt x="37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772184"/>
            <a:ext cx="5213985" cy="69176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algn="just" marL="444500">
              <a:lnSpc>
                <a:spcPct val="100000"/>
              </a:lnSpc>
              <a:spcBef>
                <a:spcPts val="73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essential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screening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purposive.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Besides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validation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screening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tests,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suitable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available.</a:t>
            </a:r>
            <a:endParaRPr sz="1000">
              <a:latin typeface="Palladio Uralic"/>
              <a:cs typeface="Palladio Uralic"/>
            </a:endParaRPr>
          </a:p>
          <a:p>
            <a:pPr algn="just" marL="732155" marR="8890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Those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being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screened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entitled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receive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sufficient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information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about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what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done,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reliability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88290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Although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screening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permissible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allay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anxiety,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response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different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individuals might vary, which should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borne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mind by the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health-care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provider.</a:t>
            </a:r>
            <a:endParaRPr sz="1000">
              <a:latin typeface="Palladio Uralic"/>
              <a:cs typeface="Palladio Uralic"/>
            </a:endParaRPr>
          </a:p>
          <a:p>
            <a:pPr algn="just" marL="732155" marR="7620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Confidentiality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maintained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handling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results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emphasis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abnormal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result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partners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family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members.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refusal,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duty of confidentiality shall weigh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higher than  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beneficence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unless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vital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beneficiary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diagnosis/treatment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shared.</a:t>
            </a:r>
            <a:endParaRPr sz="1000">
              <a:latin typeface="Palladio Uralic"/>
              <a:cs typeface="Palladio Uralic"/>
            </a:endParaRPr>
          </a:p>
          <a:p>
            <a:pPr algn="just" marL="732155" marR="8255" indent="-288290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Screening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tests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sensitive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enough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identify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significant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proportion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affected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detection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rate)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minimal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misidentification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unaffected  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(the false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rate). Screening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tests do not aim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 a diagnosis,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rather rationalize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accurate confirmatory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tests.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10.13.4</a:t>
            </a:r>
            <a:r>
              <a:rPr dirty="0" sz="1000" spc="1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1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screening:</a:t>
            </a:r>
            <a:r>
              <a:rPr dirty="0" sz="1000" spc="1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disorders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(for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endParaRPr sz="1000">
              <a:latin typeface="Palladio Uralic"/>
              <a:cs typeface="Palladio Uralic"/>
            </a:endParaRPr>
          </a:p>
          <a:p>
            <a:pPr algn="just" marL="520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-thalassemia and sickle cell disease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population groups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India).</a:t>
            </a:r>
            <a:endParaRPr sz="1000">
              <a:latin typeface="Palladio Uralic"/>
              <a:cs typeface="Palladio Uralic"/>
            </a:endParaRPr>
          </a:p>
          <a:p>
            <a:pPr algn="just" marL="732155" marR="6350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Population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screening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undertaken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without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prior education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of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population to 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counselling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integrated with 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Screening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tests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robust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acceptable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sensitivity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specificity.</a:t>
            </a:r>
            <a:endParaRPr sz="1000">
              <a:latin typeface="Times New Roman"/>
              <a:cs typeface="Times New Roman"/>
            </a:endParaRPr>
          </a:p>
          <a:p>
            <a:pPr marL="732155" indent="-28829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Wherever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applicable,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community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permission/group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taken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informed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Researchers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conduct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coded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reversible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anonymized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testing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general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prevalence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traits/diseases.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Table</a:t>
            </a:r>
            <a:endParaRPr sz="1000">
              <a:latin typeface="Palladio Uralic"/>
              <a:cs typeface="Palladio Uralic"/>
            </a:endParaRPr>
          </a:p>
          <a:p>
            <a:pPr algn="just" marL="732155" marR="8255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11.1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further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newborns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treatable  disorders could also 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purpose.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derived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 stored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specimens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might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useful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code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broken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08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732155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 indent="-432434">
              <a:lnSpc>
                <a:spcPct val="129200"/>
              </a:lnSpc>
              <a:spcBef>
                <a:spcPts val="284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10.13.5 Prenatal screening: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Prenatal screening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aimed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 mothers and foetuses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structural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defects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chromosomal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single gene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 many screening tests which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recommended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routine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practice.</a:t>
            </a:r>
            <a:endParaRPr sz="1000">
              <a:latin typeface="Palladio Uralic"/>
              <a:cs typeface="Palladio Uralic"/>
            </a:endParaRPr>
          </a:p>
          <a:p>
            <a:pPr algn="just" marL="732155" marR="6350" indent="-288290">
              <a:lnSpc>
                <a:spcPct val="129200"/>
              </a:lnSpc>
              <a:spcBef>
                <a:spcPts val="280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Biochemical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ultrasound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screening: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Various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combinations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serum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screening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ultrasound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screening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tests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first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(dual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marker)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second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trimester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(triple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quadruple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screening)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aneuploidy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screening.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important  to discuss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detection rates, false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negative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with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marL="732155" marR="7620" indent="-288290">
              <a:lnSpc>
                <a:spcPct val="129200"/>
              </a:lnSpc>
              <a:spcBef>
                <a:spcPts val="28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Invasive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diagnosis: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Preliminary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women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invasive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prenatal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diagnosis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following:</a:t>
            </a:r>
            <a:endParaRPr sz="1000">
              <a:latin typeface="Palladio Uralic"/>
              <a:cs typeface="Palladio Uralic"/>
            </a:endParaRPr>
          </a:p>
          <a:p>
            <a:pPr algn="just" lvl="1" marL="1041400" indent="-309880">
              <a:lnSpc>
                <a:spcPct val="100000"/>
              </a:lnSpc>
              <a:spcBef>
                <a:spcPts val="630"/>
              </a:spcBef>
              <a:buFont typeface="Wingdings"/>
              <a:buChar char=""/>
              <a:tabLst>
                <a:tab pos="104203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fetus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affected;</a:t>
            </a:r>
            <a:endParaRPr sz="1000">
              <a:latin typeface="Palladio Uralic"/>
              <a:cs typeface="Palladio Uralic"/>
            </a:endParaRPr>
          </a:p>
          <a:p>
            <a:pPr algn="just" lvl="1" marL="1041400" indent="-309880">
              <a:lnSpc>
                <a:spcPct val="100000"/>
              </a:lnSpc>
              <a:spcBef>
                <a:spcPts val="635"/>
              </a:spcBef>
              <a:buFont typeface="Wingdings"/>
              <a:buChar char=""/>
              <a:tabLst>
                <a:tab pos="104203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natural course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prognosis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disorder;</a:t>
            </a:r>
            <a:endParaRPr sz="1000">
              <a:latin typeface="Palladio Uralic"/>
              <a:cs typeface="Palladio Uralic"/>
            </a:endParaRPr>
          </a:p>
          <a:p>
            <a:pPr lvl="1" marL="1041400" indent="-309880">
              <a:lnSpc>
                <a:spcPct val="100000"/>
              </a:lnSpc>
              <a:spcBef>
                <a:spcPts val="635"/>
              </a:spcBef>
              <a:buFont typeface="Wingdings"/>
              <a:buChar char=""/>
              <a:tabLst>
                <a:tab pos="1040765" algn="l"/>
                <a:tab pos="104203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and limitations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invasive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to 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used;</a:t>
            </a:r>
            <a:endParaRPr sz="1000">
              <a:latin typeface="Palladio Uralic"/>
              <a:cs typeface="Palladio Uralic"/>
            </a:endParaRPr>
          </a:p>
          <a:p>
            <a:pPr lvl="1" marL="1041400" indent="-309880">
              <a:lnSpc>
                <a:spcPct val="100000"/>
              </a:lnSpc>
              <a:spcBef>
                <a:spcPts val="635"/>
              </a:spcBef>
              <a:buFont typeface="Wingdings"/>
              <a:buChar char=""/>
              <a:tabLst>
                <a:tab pos="1040765" algn="l"/>
                <a:tab pos="104203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report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issued;</a:t>
            </a:r>
            <a:endParaRPr sz="1000">
              <a:latin typeface="Palladio Uralic"/>
              <a:cs typeface="Palladio Uralic"/>
            </a:endParaRPr>
          </a:p>
          <a:p>
            <a:pPr lvl="1" marL="1041400" indent="-309880">
              <a:lnSpc>
                <a:spcPct val="100000"/>
              </a:lnSpc>
              <a:spcBef>
                <a:spcPts val="630"/>
              </a:spcBef>
              <a:buFont typeface="Wingdings"/>
              <a:buChar char=""/>
              <a:tabLst>
                <a:tab pos="1040765" algn="l"/>
                <a:tab pos="104203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need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 repeat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 of a failed attempt;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algn="just" lvl="1" marL="1041400" indent="-309880">
              <a:lnSpc>
                <a:spcPct val="100000"/>
              </a:lnSpc>
              <a:spcBef>
                <a:spcPts val="635"/>
              </a:spcBef>
              <a:buFont typeface="Wingdings"/>
              <a:buChar char=""/>
              <a:tabLst>
                <a:tab pos="104203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limitation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error.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88290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Non-invasive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prenatal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screening/testing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(NIPS/NIPT):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Recent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advances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resulted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shift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antenatal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aneuploidy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screening  towards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NIPS methods by using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cell-free foetal (CFF) DNA  sequences isolated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maternal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test prevents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of  an invasive procedure which would also be beneficial for high risk mothers.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However,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several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limitations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clearly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explained.</a:t>
            </a:r>
            <a:endParaRPr sz="1000">
              <a:latin typeface="Palladio Uralic"/>
              <a:cs typeface="Palladio Uralic"/>
            </a:endParaRPr>
          </a:p>
          <a:p>
            <a:pPr algn="just" marL="444500" marR="698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Utmost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caution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foetal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status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testing.  HLA testing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embryos and foetuses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done.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10.13.6 Pre-implantation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screening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diagnosis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(PGS and</a:t>
            </a:r>
            <a:r>
              <a:rPr dirty="0" sz="1000" spc="-1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PGD)</a:t>
            </a:r>
            <a:endParaRPr sz="1000">
              <a:latin typeface="Palladio Uralic"/>
              <a:cs typeface="Palladio Uralic"/>
            </a:endParaRPr>
          </a:p>
          <a:p>
            <a:pPr algn="just" marL="444500" marR="698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technique,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vitro screening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early embryos 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panel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  genetic disorders,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aneuploides, and 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family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history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carrier status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parent(s)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unaffected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obviates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invasive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termination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affected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foetus,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traumatic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Advanced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techniques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like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chromosomal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micro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array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(CMA)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being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dirty="0" sz="10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tabLst>
                <a:tab pos="2778125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120	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0175" cy="723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732155" marR="6350">
              <a:lnSpc>
                <a:spcPct val="129200"/>
              </a:lnSpc>
              <a:spcBef>
                <a:spcPts val="95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PGS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NGS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screening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might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theoretically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raise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regarding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eugenics and designer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babies 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selection 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embryos.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also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raises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ethical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concerns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regarding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selection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sex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therefore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adequate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safeguards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to prevent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misuse.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 indent="-432434">
              <a:lnSpc>
                <a:spcPct val="129200"/>
              </a:lnSpc>
              <a:spcBef>
                <a:spcPts val="284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10.13.7 Newborn screening (NBS):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Newborn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robust measure for secondary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diseases 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early diagnosis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ideally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 mode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 diagnosis,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also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alongwith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counseling.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88290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Screening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newborns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recommended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treatable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genetic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diseases,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serious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effects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prevented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suitable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intervention,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diet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hypothyroidism,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phenylketonuria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many other inborn errors 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metabolism.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Such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screening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generally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done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existing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therapeutic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modalities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diets)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affordable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(such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lysosomal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disorders).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  for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88290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family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choice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decide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they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would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like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part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newborn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appropriate consent explaining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and  implications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 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“optout”.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Community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education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advocacy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regarding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NBS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precede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initiation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Availability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facilities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confirmatory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diagnosis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experts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management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disorders have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Use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advanced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technologies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like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chromosomal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micro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array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(CMA)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WES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NBS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dimensions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debate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10.13.8 Screening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Children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screened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carrier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status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disease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merely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request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parents.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88290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Testing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children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deferred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until they are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able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comprehend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decision-making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 unless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early intervention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results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test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direct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benefit 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them.</a:t>
            </a:r>
            <a:endParaRPr sz="1000">
              <a:latin typeface="Palladio Uralic"/>
              <a:cs typeface="Palladio Uralic"/>
            </a:endParaRPr>
          </a:p>
          <a:p>
            <a:pPr marL="732155" indent="-28829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Screening for late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onset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diseases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done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children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unless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dirty="0" sz="1000" spc="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suitable intervention available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childhood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6106439"/>
            <a:ext cx="400050" cy="530225"/>
            <a:chOff x="6224394" y="610643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610643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761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47165" y="6321069"/>
              <a:ext cx="153968" cy="11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8768" y="527100"/>
            <a:ext cx="2388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772083"/>
            <a:ext cx="5213350" cy="679259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3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10.13.9 Screening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carrier</a:t>
            </a:r>
            <a:r>
              <a:rPr dirty="0" sz="1000" spc="-114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status</a:t>
            </a:r>
            <a:endParaRPr sz="1000">
              <a:latin typeface="Palladio Uralic"/>
              <a:cs typeface="Palladio Uralic"/>
            </a:endParaRPr>
          </a:p>
          <a:p>
            <a:pPr algn="just" marL="732155" marR="5715" indent="-288290">
              <a:lnSpc>
                <a:spcPct val="129200"/>
              </a:lnSpc>
              <a:spcBef>
                <a:spcPts val="28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Single gene: If 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family history of a single gene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 (autosomal  recessive,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X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linked),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administering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when she/he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comprehend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risks of screening.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Stigmatization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carrier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status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kept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confidential.</a:t>
            </a:r>
            <a:endParaRPr sz="1000">
              <a:latin typeface="Palladio Uralic"/>
              <a:cs typeface="Palladio Uralic"/>
            </a:endParaRPr>
          </a:p>
          <a:p>
            <a:pPr algn="just" marL="732155" marR="8255" indent="-288290">
              <a:lnSpc>
                <a:spcPct val="129200"/>
              </a:lnSpc>
              <a:spcBef>
                <a:spcPts val="284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Chromosomal: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family history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balanced translocation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immediate relatives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risk.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principles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carrier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 should be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0"/>
              </a:spcBef>
              <a:buAutoNum type="arabicPeriod" startAt="14"/>
              <a:tabLst>
                <a:tab pos="445134" algn="l"/>
              </a:tabLst>
            </a:pP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Gene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therapy</a:t>
            </a:r>
            <a:endParaRPr sz="1000">
              <a:latin typeface="Palladio Uralic"/>
              <a:cs typeface="Palladio Uralic"/>
            </a:endParaRPr>
          </a:p>
          <a:p>
            <a:pPr algn="just" marL="444500" marR="889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 therapies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and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Somatic cell gene therapy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permissible for the purpose of preventing or treating 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 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only therapeutic option.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restricted to  alleviation of life threatening or seriously disabling genetic disease in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individual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permitted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normal human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traits.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255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obtaining approval for initiating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 therapy trial,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DBT has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gene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construct.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25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trial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for marketing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 to be taken from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 therapy trials should have the provision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long-term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surveillance.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 regarding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uncertainties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candidates for therapy, if the therapy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meant 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childhood  disorder.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therapy is prohibited under the present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 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Eugenic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engineering for changing/selecting/altering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characteristics  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called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babies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prohibited.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attempted,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possess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insufficient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attempts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alter/enhance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machinery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unethical to use genetic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engineering for improvement of intelligence, memory, formation of body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organs,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fertility,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emotional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characteristics,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even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gene/genes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identified 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71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buAutoNum type="arabicPeriod" startAt="15"/>
              <a:tabLst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Use of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newer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technologies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technologies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CMA,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WGS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clustered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regularly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interspaced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short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palindromic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repeat (CRISPR)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 have unmasked new knowledge that could  find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solutions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diseases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inherited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disorders but could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create ethical debates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uncertain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future.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possible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genomes.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Each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individual’s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unique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definite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identity,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spite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anonymization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always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individual’s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identity,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conflict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principle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advent of digitized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records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sophisticated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7620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Chromosomal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micro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array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–Interpretation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CMA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caution  since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occasions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identified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copy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variation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(CNV)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variation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unknown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significance (VOUS) which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reported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unreported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phenotype.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4513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Whole exome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sequencing 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whole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genome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sequencing</a:t>
            </a:r>
            <a:endParaRPr sz="1000">
              <a:latin typeface="Palladio Uralic"/>
              <a:cs typeface="Palladio Uralic"/>
            </a:endParaRPr>
          </a:p>
          <a:p>
            <a:pPr algn="just" marL="444500" marR="762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throughput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next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sequencing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sequencing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exons (WES)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introns (WGS).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techniques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increasingly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practice, particularly WES,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raised 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counsellors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985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These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genomic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techniques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identify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pathogenic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mutations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variations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unknown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significance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genes,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hidden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cancers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 manifest later.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and asked whether she/he  will like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know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unrelated 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mutations.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always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interpreted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keeping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coverage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7620" indent="-288290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Families/individuals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opting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test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counselled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regarding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grey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upcoming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technologies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WES/WGS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give conclusive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445134" algn="l"/>
              </a:tabLst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Gene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editing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technology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Clustered,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regularly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interspaced,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short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palindromic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repeat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(CRISPR)</a:t>
            </a:r>
            <a:endParaRPr sz="1000">
              <a:latin typeface="Palladio Uralic"/>
              <a:cs typeface="Palladio Uralic"/>
            </a:endParaRPr>
          </a:p>
          <a:p>
            <a:pPr algn="just" marL="444500" marR="6985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powerful technology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efficiently edits DNA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immense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 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accurate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precise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editing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alter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eliminate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certain  genetic based diseases.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 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shown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technique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used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rapidly, easily and efficiently modify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wide variety of cell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organisms.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Somatic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cell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editing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immediate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translational  potential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variety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development,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surgery,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123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6106439"/>
            <a:ext cx="400050" cy="530225"/>
            <a:chOff x="6224394" y="6106439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610643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761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47165" y="6321069"/>
              <a:ext cx="153968" cy="11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9301" y="527100"/>
            <a:ext cx="4779010" cy="725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157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variation,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implications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biomaterial,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fuels,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food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CRISPR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pair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DNA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scissors,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Cas9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unzips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DNA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finds the target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matching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DNA sequence against a snippet  of its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RNA. When Cas9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finds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target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snips it,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risks,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blur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excitement about its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usefulness.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Similar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editing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technologies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zinc finger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nucleases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(ZFN)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transcription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activator-like effector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nuclease (TALEN). Today therapeutic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applications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 wide range of indications,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preclinical models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settings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considerations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related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technology.</a:t>
            </a:r>
            <a:endParaRPr sz="1000">
              <a:latin typeface="Palladio Uralic"/>
              <a:cs typeface="Palladio Uralic"/>
            </a:endParaRPr>
          </a:p>
          <a:p>
            <a:pPr algn="just" marL="300355" marR="6350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3009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risks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irreversible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changes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germline,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risks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inaccurate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genome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editing,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implications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generations,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interactions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variations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once the 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introduced it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permanent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long-term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effects.</a:t>
            </a:r>
            <a:endParaRPr sz="1000">
              <a:latin typeface="Palladio Uralic"/>
              <a:cs typeface="Palladio Uralic"/>
            </a:endParaRPr>
          </a:p>
          <a:p>
            <a:pPr algn="just" marL="300355" marR="5080" indent="-288290">
              <a:lnSpc>
                <a:spcPct val="129200"/>
              </a:lnSpc>
              <a:spcBef>
                <a:spcPts val="284"/>
              </a:spcBef>
              <a:buChar char="•"/>
              <a:tabLst>
                <a:tab pos="3009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Despite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promise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technique,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possibility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encountering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error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engineering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unforeseen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implications. Cas9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sometimes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 a wrong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target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five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guide RNAs do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DNA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hence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off-target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mutations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alter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germline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DNA of future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humans.</a:t>
            </a:r>
            <a:endParaRPr sz="1000">
              <a:latin typeface="Palladio Uralic"/>
              <a:cs typeface="Palladio Uralic"/>
            </a:endParaRPr>
          </a:p>
          <a:p>
            <a:pPr algn="just" marL="300355" marR="5080" indent="-288290">
              <a:lnSpc>
                <a:spcPct val="129200"/>
              </a:lnSpc>
              <a:spcBef>
                <a:spcPts val="280"/>
              </a:spcBef>
              <a:buChar char="•"/>
              <a:tabLst>
                <a:tab pos="3009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could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used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change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harmless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genes,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eye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colour,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leading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designer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possibilities.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possibilities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creating interspecies organogenesis  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chimerism.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possibilities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correction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zygotes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CRISPR-Cas9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implications.</a:t>
            </a:r>
            <a:endParaRPr sz="1000">
              <a:latin typeface="Palladio Uralic"/>
              <a:cs typeface="Palladio Uralic"/>
            </a:endParaRPr>
          </a:p>
          <a:p>
            <a:pPr algn="just" marL="300355" marR="5080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3009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application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technology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plants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animals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lead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possible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lateral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emergence of irreversible damage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biodiversity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  which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risk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animal life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also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long-term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consequences.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bioterrorism.</a:t>
            </a:r>
            <a:endParaRPr sz="1000">
              <a:latin typeface="Palladio Uralic"/>
              <a:cs typeface="Palladio Uralic"/>
            </a:endParaRPr>
          </a:p>
          <a:p>
            <a:pPr marL="300355" indent="-288290">
              <a:lnSpc>
                <a:spcPct val="100000"/>
              </a:lnSpc>
              <a:spcBef>
                <a:spcPts val="630"/>
              </a:spcBef>
              <a:buChar char="•"/>
              <a:tabLst>
                <a:tab pos="300355" algn="l"/>
                <a:tab pos="300990" algn="l"/>
              </a:tabLst>
            </a:pP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CRISPR-Cas9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needs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judged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good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future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generations.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needs</a:t>
            </a:r>
            <a:endParaRPr sz="1000">
              <a:latin typeface="Times New Roman"/>
              <a:cs typeface="Times New Roman"/>
            </a:endParaRPr>
          </a:p>
          <a:p>
            <a:pPr algn="just" marL="3003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present, there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germline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manipulations.</a:t>
            </a:r>
            <a:endParaRPr sz="1000">
              <a:latin typeface="Palladio Uralic"/>
              <a:cs typeface="Palladio Uralic"/>
            </a:endParaRPr>
          </a:p>
          <a:p>
            <a:pPr algn="just" marL="300355" marR="5715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3009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need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consider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possibility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commercialization,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patenting 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rightful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vigorous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benefit-risk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evaluation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address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expectations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need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an initial cautious  approach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this technology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widely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various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applications.</a:t>
            </a:r>
            <a:endParaRPr sz="1000">
              <a:latin typeface="Palladio Uralic"/>
              <a:cs typeface="Palladio Uralic"/>
            </a:endParaRPr>
          </a:p>
          <a:p>
            <a:pPr marL="300355" indent="-288290">
              <a:lnSpc>
                <a:spcPct val="100000"/>
              </a:lnSpc>
              <a:spcBef>
                <a:spcPts val="635"/>
              </a:spcBef>
              <a:buChar char="•"/>
              <a:tabLst>
                <a:tab pos="300355" algn="l"/>
                <a:tab pos="300990" algn="l"/>
              </a:tabLst>
            </a:pP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open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transparent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discussion,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advocacy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public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engagement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963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xiii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838288"/>
            <a:ext cx="5212715" cy="5932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600" spc="-405" b="1">
                <a:solidFill>
                  <a:srgbClr val="0066B3"/>
                </a:solidFill>
                <a:latin typeface="Verdana"/>
                <a:cs typeface="Verdana"/>
              </a:rPr>
              <a:t>MESSAGE </a:t>
            </a:r>
            <a:r>
              <a:rPr dirty="0" sz="1600" spc="-415" b="1">
                <a:solidFill>
                  <a:srgbClr val="0066B3"/>
                </a:solidFill>
                <a:latin typeface="Verdana"/>
                <a:cs typeface="Verdana"/>
              </a:rPr>
              <a:t>FROM </a:t>
            </a:r>
            <a:r>
              <a:rPr dirty="0" sz="1600" spc="-420" b="1">
                <a:solidFill>
                  <a:srgbClr val="0066B3"/>
                </a:solidFill>
                <a:latin typeface="Verdana"/>
                <a:cs typeface="Verdana"/>
              </a:rPr>
              <a:t>CHAIRPERSON </a:t>
            </a:r>
            <a:r>
              <a:rPr dirty="0" sz="1600" spc="-440" b="1">
                <a:solidFill>
                  <a:srgbClr val="0066B3"/>
                </a:solidFill>
                <a:latin typeface="Verdana"/>
                <a:cs typeface="Verdana"/>
              </a:rPr>
              <a:t>ADVISORY</a:t>
            </a:r>
            <a:r>
              <a:rPr dirty="0" sz="1600" spc="-390" b="1">
                <a:solidFill>
                  <a:srgbClr val="0066B3"/>
                </a:solidFill>
                <a:latin typeface="Verdana"/>
                <a:cs typeface="Verdana"/>
              </a:rPr>
              <a:t> </a:t>
            </a:r>
            <a:r>
              <a:rPr dirty="0" sz="1600" spc="-430" b="1">
                <a:solidFill>
                  <a:srgbClr val="0066B3"/>
                </a:solidFill>
                <a:latin typeface="Verdana"/>
                <a:cs typeface="Verdana"/>
              </a:rPr>
              <a:t>GROUP</a:t>
            </a:r>
            <a:endParaRPr sz="1600">
              <a:latin typeface="Verdana"/>
              <a:cs typeface="Verdana"/>
            </a:endParaRPr>
          </a:p>
          <a:p>
            <a:pPr algn="just" marL="12700" marR="6350" indent="359410">
              <a:lnSpc>
                <a:spcPct val="129200"/>
              </a:lnSpc>
              <a:spcBef>
                <a:spcPts val="61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brought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‘Policy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Statement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Subjects’ in 1980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chairmanship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Hon'ble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Justice H 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Khanna. These  guidelines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revised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2000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‘Ethical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Subjects’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chairmanship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Hon'ble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Venkatachaliah.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new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developments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field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technology,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another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revision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carried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Ethical  Guidelines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2006.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Bioethics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dynamic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over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10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evolved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over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dilemmas faced 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 and ethics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hence,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exercise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 taken 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international consultation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come 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 of state of art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challenging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task to decide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best practices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incorporate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revised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version.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wide range of stakeholders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 consult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as  gold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also looked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 developing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countries.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 indent="35941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incorporated 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existing sections. There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12 sections including Responsible Conduct  of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Vulnerability, Public Health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Behavioural Sciences Research for Health, Biological materials, Biobanking and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Datasets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 and Disasters. Many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issues have been  added up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subsections e.g. sexual minorities (LGBT), multicentric studies,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datasets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elaborated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 committees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doubt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various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drafting committee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ICMR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 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stipulated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needs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appreciation.</a:t>
            </a:r>
            <a:endParaRPr sz="1000">
              <a:latin typeface="Palladio Uralic"/>
              <a:cs typeface="Palladio Uralic"/>
            </a:endParaRPr>
          </a:p>
          <a:p>
            <a:pPr algn="just" marL="12700" marR="6985" indent="359410">
              <a:lnSpc>
                <a:spcPct val="129200"/>
              </a:lnSpc>
              <a:spcBef>
                <a:spcPts val="284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technologies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potentially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transform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society,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become necessary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constantly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update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to protect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hope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  community,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 agencies and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 at large involved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enormously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benefitted by this revised 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4320" y="7189710"/>
            <a:ext cx="1625600" cy="361950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284"/>
              </a:spcBef>
            </a:pPr>
            <a:r>
              <a:rPr dirty="0" sz="950" spc="-5" b="1">
                <a:solidFill>
                  <a:srgbClr val="231F20"/>
                </a:solidFill>
                <a:latin typeface="Palladio Uralic"/>
                <a:cs typeface="Palladio Uralic"/>
              </a:rPr>
              <a:t>Dr Vasantha</a:t>
            </a:r>
            <a:r>
              <a:rPr dirty="0" sz="95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 b="1">
                <a:solidFill>
                  <a:srgbClr val="231F20"/>
                </a:solidFill>
                <a:latin typeface="Palladio Uralic"/>
                <a:cs typeface="Palladio Uralic"/>
              </a:rPr>
              <a:t>Muthuswamy</a:t>
            </a:r>
            <a:endParaRPr sz="9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Chairperson, Advisory</a:t>
            </a:r>
            <a:r>
              <a:rPr dirty="0" sz="95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alladio Uralic"/>
                <a:cs typeface="Palladio Uralic"/>
              </a:rPr>
              <a:t>Group</a:t>
            </a:r>
            <a:endParaRPr sz="9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056" y="7189825"/>
            <a:ext cx="86233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4139">
              <a:lnSpc>
                <a:spcPct val="116100"/>
              </a:lnSpc>
              <a:spcBef>
                <a:spcPts val="100"/>
              </a:spcBef>
            </a:pP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Coimbatore  September</a:t>
            </a:r>
            <a:r>
              <a:rPr dirty="0" sz="95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2017</a:t>
            </a:r>
            <a:endParaRPr sz="9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8549" y="6930035"/>
            <a:ext cx="1416443" cy="40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1445" cy="692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732155" marR="5715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encouraged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various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build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involved  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making.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Capacity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building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put 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88290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At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moment,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need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initiatives to increase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knowledge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base,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infrastructure,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funding,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agency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communications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interactions, 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engagement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with public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stakeholders,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establish science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communication.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addition,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attempts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foster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assess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feasibility, efficacy and safety of CRISPR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44513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Genome-wide association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(GWAS)</a:t>
            </a:r>
            <a:endParaRPr sz="1000">
              <a:latin typeface="Palladio Uralic"/>
              <a:cs typeface="Palladio Uralic"/>
            </a:endParaRPr>
          </a:p>
          <a:p>
            <a:pPr algn="just" marL="444500" marR="635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epidemiology,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genome-wide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association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involves  an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examination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variants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 variant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trait. A GWAS typically focuses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associations between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single-nucleotide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polymorphisms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(SNPs)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 diseases, particularly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multifactorial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9200"/>
              </a:lnSpc>
              <a:spcBef>
                <a:spcPts val="285"/>
              </a:spcBef>
              <a:buAutoNum type="arabicPeriod" startAt="5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getting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variations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unknown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significance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facts.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635"/>
              </a:spcBef>
              <a:buAutoNum type="arabicPeriod" startAt="16"/>
              <a:tabLst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Research on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human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embryos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Embryonic state is the period between 15 days and 8 weeks post-conception of 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absence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precise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menstrual cycle  length),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conception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presumed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weeks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beginning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woman’s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last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menstrual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distinction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15-day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beginning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embryonic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formation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neural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crest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(future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nervous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symbolizing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moral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personhood)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then.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weeks,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rudiments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nearly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all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structures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developed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giving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appearance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mammal-to-be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four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limbs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raises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marL="444500" marR="635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concerns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social,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unborn babies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permanent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changes.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embryos, 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parents should 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0"/>
              </a:spcBef>
              <a:buClr>
                <a:srgbClr val="231F20"/>
              </a:buClr>
              <a:buFont typeface="Palladio Uralic"/>
              <a:buAutoNum type="arabicPeriod"/>
              <a:tabLst>
                <a:tab pos="479425" algn="l"/>
              </a:tabLst>
            </a:pPr>
            <a:r>
              <a:rPr dirty="0"/>
              <a:t>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concerns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social,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unborn babies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making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permanent genetic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planned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embryos, 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parents should 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6106439"/>
            <a:ext cx="400050" cy="530225"/>
            <a:chOff x="6224394" y="610643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610643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761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47165" y="6321069"/>
              <a:ext cx="153968" cy="1129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761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7611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0810" cy="179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400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Human Genetics Testing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lvl="1" marL="444500" indent="-432434">
              <a:lnSpc>
                <a:spcPct val="100000"/>
              </a:lnSpc>
              <a:buAutoNum type="arabicPeriod" startAt="17"/>
              <a:tabLst>
                <a:tab pos="444500" algn="l"/>
                <a:tab pos="445134" algn="l"/>
              </a:tabLst>
            </a:pPr>
            <a:r>
              <a:rPr dirty="0" sz="1000" spc="-5" b="1">
                <a:solidFill>
                  <a:srgbClr val="761113"/>
                </a:solidFill>
                <a:latin typeface="Palladio Uralic"/>
                <a:cs typeface="Palladio Uralic"/>
              </a:rPr>
              <a:t>Foetal</a:t>
            </a:r>
            <a:r>
              <a:rPr dirty="0" sz="1000" spc="-10" b="1">
                <a:solidFill>
                  <a:srgbClr val="76111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761113"/>
                </a:solidFill>
                <a:latin typeface="Palladio Uralic"/>
                <a:cs typeface="Palladio Uralic"/>
              </a:rPr>
              <a:t>autopsy</a:t>
            </a:r>
            <a:endParaRPr sz="1000">
              <a:latin typeface="Palladio Uralic"/>
              <a:cs typeface="Palladio Uralic"/>
            </a:endParaRPr>
          </a:p>
          <a:p>
            <a:pPr lvl="2" marL="444500" marR="6350" indent="-432434">
              <a:lnSpc>
                <a:spcPct val="129200"/>
              </a:lnSpc>
              <a:spcBef>
                <a:spcPts val="280"/>
              </a:spcBef>
              <a:buAutoNum type="arabicPeriod" startAt="2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Foetal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autopsy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preferably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parents/  LARs.</a:t>
            </a:r>
            <a:endParaRPr sz="1000">
              <a:latin typeface="Palladio Uralic"/>
              <a:cs typeface="Palladio Uralic"/>
            </a:endParaRPr>
          </a:p>
          <a:p>
            <a:pPr lvl="2" marL="444500" marR="6350" indent="-432434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datasets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section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</a:t>
            </a:r>
            <a:endParaRPr sz="1000">
              <a:latin typeface="Palladio Uralic"/>
              <a:cs typeface="Palladio Uralic"/>
            </a:endParaRPr>
          </a:p>
          <a:p>
            <a:pPr lvl="2" marL="444500" marR="5080" indent="-432434">
              <a:lnSpc>
                <a:spcPct val="129200"/>
              </a:lnSpc>
              <a:spcBef>
                <a:spcPts val="284"/>
              </a:spcBef>
              <a:buAutoNum type="arabicPeriod" startAt="2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Adequate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explain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autopsy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5613" y="1485862"/>
            <a:ext cx="4633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75" b="1">
                <a:solidFill>
                  <a:srgbClr val="E8B909"/>
                </a:solidFill>
                <a:latin typeface="Verdana"/>
                <a:cs typeface="Verdana"/>
              </a:rPr>
              <a:t>BIOLOGICAL </a:t>
            </a:r>
            <a:r>
              <a:rPr dirty="0" sz="1800" spc="-434" b="1">
                <a:solidFill>
                  <a:srgbClr val="E8B909"/>
                </a:solidFill>
                <a:latin typeface="Verdana"/>
                <a:cs typeface="Verdana"/>
              </a:rPr>
              <a:t>MATERIALS, </a:t>
            </a:r>
            <a:r>
              <a:rPr dirty="0" sz="1800" spc="-484" b="1">
                <a:solidFill>
                  <a:srgbClr val="E8B909"/>
                </a:solidFill>
                <a:latin typeface="Verdana"/>
                <a:cs typeface="Verdana"/>
              </a:rPr>
              <a:t>BIOBANKING </a:t>
            </a:r>
            <a:r>
              <a:rPr dirty="0" sz="1800" spc="-509" b="1">
                <a:solidFill>
                  <a:srgbClr val="E8B909"/>
                </a:solidFill>
                <a:latin typeface="Verdana"/>
                <a:cs typeface="Verdana"/>
              </a:rPr>
              <a:t>AND</a:t>
            </a:r>
            <a:r>
              <a:rPr dirty="0" sz="1800" spc="-425" b="1">
                <a:solidFill>
                  <a:srgbClr val="E8B909"/>
                </a:solidFill>
                <a:latin typeface="Verdana"/>
                <a:cs typeface="Verdana"/>
              </a:rPr>
              <a:t> </a:t>
            </a:r>
            <a:r>
              <a:rPr dirty="0" sz="1800" spc="-490" b="1">
                <a:solidFill>
                  <a:srgbClr val="E8B909"/>
                </a:solidFill>
                <a:latin typeface="Verdana"/>
                <a:cs typeface="Verdana"/>
              </a:rPr>
              <a:t>DATASETS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27267" y="911275"/>
            <a:ext cx="890269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11</a:t>
            </a:r>
            <a:endParaRPr sz="115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599" y="1978190"/>
            <a:ext cx="5218430" cy="5681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6350" indent="-360045">
              <a:lnSpc>
                <a:spcPct val="129200"/>
              </a:lnSpc>
              <a:spcBef>
                <a:spcPts val="100"/>
              </a:spcBef>
              <a:buFont typeface="Palladio Uralic"/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fluids,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blood,  dried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fluids,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urine,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cord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oocytes,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sperm,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semen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stored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collected.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repository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organized collection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accessed 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retrieve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and data for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purposes. The bio resources  would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therefore be protocol-based prospective collection of biospecimens, left-over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clinical investigations or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proposals, biopsy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materials, surgical  or autopsy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specimens/tissues,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embryos or foetuses, cell lines, or waste materials like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abandoned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organs/tissues.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Repository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activities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three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components: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  biospecimens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storage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management;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retrieval and disbursement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researchers.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dataset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organized collection of data and information maintained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electronic/digital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Besides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biospecimens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biobanks, 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other repositories like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surveys,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surveillance,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census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and even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personal  health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health-care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huge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subsequent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from small numbers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whole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population.  Examples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datasets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Iceland’s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deCODE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  Mental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Neurosciences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(NIMHANS)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Brain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Bank,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Tumour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Bank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Tata  Memorial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(TMH),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Census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NFHS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Cancer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Registry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Biobanking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biobank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is an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organized collection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human biological materials with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usually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dataset stored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appropriate facilities for research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 commercial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purposes with inbuilt policies for transparency.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space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occupied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by  organized collection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 and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termed biorepository.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biospecimens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related datasets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directly involve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individuals.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Biobanks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involve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governance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material,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processing,  storage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associated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dissemination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1445" cy="705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04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10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overarching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oversight.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kept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assisted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reproductive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 (ART) purposes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for forensic  purposes. The stored samples in these biobanks can range from small numbers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researcher’s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refrigerator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departments,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universities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non-profit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judiciary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custody,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pharmaceutical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companies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extend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large warehouse like facilities at a single site or a chain of facilities with central  coordination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medical, 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life-style related data.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 biobank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very large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funding,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 commercial 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on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small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researcher who stores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 or at institutional level 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for storing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Biobanks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non-human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plant,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animal,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microbes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parasites, 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purpose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guidelines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 will only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pertain to  human biomaterials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related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universal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standards,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biomaterials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biocompatibility 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regulatory standards.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testing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NABL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certified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laboratory.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storage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later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pertaining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requirements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banking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further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DNA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data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greater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responsibilities concerning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ownership,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Therefore,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prevent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exploitation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donors,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 requirements  are individual informed consent, clarity on custodianship, approval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repository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governance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post-research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sharing,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wherever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applicable.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Samples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classified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variety of manner. Samples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classified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basis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availability of attached identifying information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Table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11.1.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donor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confidentiality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to biological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materials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pertains to both personal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data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participant. Some  key points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maintaining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confidentiality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donors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listed in  Box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11.1.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372745" algn="l"/>
              </a:tabLst>
            </a:pP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Storage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biospecimens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data with personal</a:t>
            </a:r>
            <a:r>
              <a:rPr dirty="0" sz="1000" spc="-30" b="1">
                <a:solidFill>
                  <a:srgbClr val="E8B909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identifiers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re-consent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degree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identifiability,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anonymized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principle,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least identifiable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5548" y="527100"/>
            <a:ext cx="28517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10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6692518"/>
            <a:ext cx="400050" cy="530225"/>
            <a:chOff x="6224394" y="669251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669251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E8B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47647" y="6907148"/>
              <a:ext cx="153098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486200" y="1028775"/>
            <a:ext cx="16522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11.1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55999" y="1362151"/>
          <a:ext cx="5118735" cy="2709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244"/>
                <a:gridCol w="2016125"/>
                <a:gridCol w="2139314"/>
              </a:tblGrid>
              <a:tr h="59350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Anonymous</a:t>
                      </a:r>
                      <a:r>
                        <a:rPr dirty="0" sz="900" spc="-2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unidentified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7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identifiers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present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start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if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collected,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not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maintained.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4254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Such samples are received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by biobanks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without any identifiers and supplied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researchers.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7C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399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Anonymized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1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This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involves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systematic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de-identification,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reversible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irreversible: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link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samples/data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personal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identity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reversibly or irreversibly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cut.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1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07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7C8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Coded or reversibly</a:t>
                      </a:r>
                      <a:r>
                        <a:rPr dirty="0" sz="900" spc="-3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anonymized: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50800" marR="4254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 indirect link of sample/  data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 participant’s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identity  with restricted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access. This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link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could 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re-linked if required;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therefore,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it may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also be termed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reversible  anonymization.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7C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Irreversibly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anonymized: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33337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Link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 participant’s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identity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  removed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cannot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re-linked.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7C8"/>
                    </a:solidFill>
                  </a:tcPr>
                </a:tc>
              </a:tr>
              <a:tr h="29075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Identifiable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1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direct link of sample/data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 participant’s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identity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exists.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1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737999" y="4603470"/>
            <a:ext cx="5148580" cy="1856739"/>
            <a:chOff x="737999" y="4603470"/>
            <a:chExt cx="5148580" cy="1856739"/>
          </a:xfrm>
        </p:grpSpPr>
        <p:sp>
          <p:nvSpPr>
            <p:cNvPr id="13" name="object 13"/>
            <p:cNvSpPr/>
            <p:nvPr/>
          </p:nvSpPr>
          <p:spPr>
            <a:xfrm>
              <a:off x="742762" y="4608233"/>
              <a:ext cx="5139055" cy="1847214"/>
            </a:xfrm>
            <a:custGeom>
              <a:avLst/>
              <a:gdLst/>
              <a:ahLst/>
              <a:cxnLst/>
              <a:rect l="l" t="t" r="r" b="b"/>
              <a:pathLst>
                <a:path w="5139055" h="1847214">
                  <a:moveTo>
                    <a:pt x="4986070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94649"/>
                  </a:lnTo>
                  <a:lnTo>
                    <a:pt x="2381" y="1782756"/>
                  </a:lnTo>
                  <a:lnTo>
                    <a:pt x="19050" y="1827999"/>
                  </a:lnTo>
                  <a:lnTo>
                    <a:pt x="64293" y="1844668"/>
                  </a:lnTo>
                  <a:lnTo>
                    <a:pt x="152400" y="1847049"/>
                  </a:lnTo>
                  <a:lnTo>
                    <a:pt x="4986070" y="1847049"/>
                  </a:lnTo>
                  <a:lnTo>
                    <a:pt x="5074177" y="1844668"/>
                  </a:lnTo>
                  <a:lnTo>
                    <a:pt x="5119420" y="1827999"/>
                  </a:lnTo>
                  <a:lnTo>
                    <a:pt x="5136089" y="1782756"/>
                  </a:lnTo>
                  <a:lnTo>
                    <a:pt x="5138470" y="1694649"/>
                  </a:lnTo>
                  <a:lnTo>
                    <a:pt x="5138470" y="152400"/>
                  </a:lnTo>
                  <a:lnTo>
                    <a:pt x="5136089" y="64293"/>
                  </a:lnTo>
                  <a:lnTo>
                    <a:pt x="5119420" y="19050"/>
                  </a:lnTo>
                  <a:lnTo>
                    <a:pt x="5074177" y="2381"/>
                  </a:lnTo>
                  <a:lnTo>
                    <a:pt x="4986070" y="0"/>
                  </a:lnTo>
                  <a:close/>
                </a:path>
              </a:pathLst>
            </a:custGeom>
            <a:solidFill>
              <a:srgbClr val="F9F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42762" y="4608233"/>
              <a:ext cx="5139055" cy="1847214"/>
            </a:xfrm>
            <a:custGeom>
              <a:avLst/>
              <a:gdLst/>
              <a:ahLst/>
              <a:cxnLst/>
              <a:rect l="l" t="t" r="r" b="b"/>
              <a:pathLst>
                <a:path w="5139055" h="1847214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94649"/>
                  </a:lnTo>
                  <a:lnTo>
                    <a:pt x="2381" y="1782756"/>
                  </a:lnTo>
                  <a:lnTo>
                    <a:pt x="19050" y="1827999"/>
                  </a:lnTo>
                  <a:lnTo>
                    <a:pt x="64293" y="1844668"/>
                  </a:lnTo>
                  <a:lnTo>
                    <a:pt x="152400" y="1847049"/>
                  </a:lnTo>
                  <a:lnTo>
                    <a:pt x="4986070" y="1847049"/>
                  </a:lnTo>
                  <a:lnTo>
                    <a:pt x="5074177" y="1844668"/>
                  </a:lnTo>
                  <a:lnTo>
                    <a:pt x="5119420" y="1827999"/>
                  </a:lnTo>
                  <a:lnTo>
                    <a:pt x="5136089" y="1782756"/>
                  </a:lnTo>
                  <a:lnTo>
                    <a:pt x="5138470" y="1694649"/>
                  </a:lnTo>
                  <a:lnTo>
                    <a:pt x="5138470" y="152400"/>
                  </a:lnTo>
                  <a:lnTo>
                    <a:pt x="5136089" y="64293"/>
                  </a:lnTo>
                  <a:lnTo>
                    <a:pt x="5119420" y="19050"/>
                  </a:lnTo>
                  <a:lnTo>
                    <a:pt x="5074177" y="2381"/>
                  </a:lnTo>
                  <a:lnTo>
                    <a:pt x="4986070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E8B9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791998" y="4239729"/>
            <a:ext cx="5039995" cy="162560"/>
          </a:xfrm>
          <a:custGeom>
            <a:avLst/>
            <a:gdLst/>
            <a:ahLst/>
            <a:cxnLst/>
            <a:rect l="l" t="t" r="r" b="b"/>
            <a:pathLst>
              <a:path w="5039995" h="162560">
                <a:moveTo>
                  <a:pt x="4976495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4976495" y="162001"/>
                </a:lnTo>
                <a:lnTo>
                  <a:pt x="5013205" y="161009"/>
                </a:lnTo>
                <a:lnTo>
                  <a:pt x="5032057" y="154063"/>
                </a:lnTo>
                <a:lnTo>
                  <a:pt x="5039002" y="135212"/>
                </a:lnTo>
                <a:lnTo>
                  <a:pt x="5039995" y="98501"/>
                </a:lnTo>
                <a:lnTo>
                  <a:pt x="5039995" y="63500"/>
                </a:lnTo>
                <a:lnTo>
                  <a:pt x="5039002" y="26789"/>
                </a:lnTo>
                <a:lnTo>
                  <a:pt x="5032057" y="7937"/>
                </a:lnTo>
                <a:lnTo>
                  <a:pt x="5013205" y="992"/>
                </a:lnTo>
                <a:lnTo>
                  <a:pt x="4976495" y="0"/>
                </a:lnTo>
                <a:close/>
              </a:path>
            </a:pathLst>
          </a:custGeom>
          <a:solidFill>
            <a:srgbClr val="E9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07299" y="4231741"/>
            <a:ext cx="5211445" cy="33705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Box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11.1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donors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Palladio Uralic"/>
              <a:cs typeface="Palladio Uralic"/>
            </a:endParaRPr>
          </a:p>
          <a:p>
            <a:pPr marL="300355" marR="114935" indent="-180340">
              <a:lnSpc>
                <a:spcPct val="129600"/>
              </a:lnSpc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key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maintaining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donors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materials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data:</a:t>
            </a:r>
            <a:endParaRPr sz="900">
              <a:latin typeface="Palladio Uralic"/>
              <a:cs typeface="Palladio Uralic"/>
            </a:endParaRPr>
          </a:p>
          <a:p>
            <a:pPr marL="300355" marR="114300" indent="-180340">
              <a:lnSpc>
                <a:spcPct val="129600"/>
              </a:lnSpc>
              <a:spcBef>
                <a:spcPts val="200"/>
              </a:spcBef>
              <a:buAutoNum type="arabicPeriod"/>
              <a:tabLst>
                <a:tab pos="30099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procedure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anonymization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minimizes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connection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identifiers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stored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delinking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person from her/his biological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material.</a:t>
            </a:r>
            <a:endParaRPr sz="900">
              <a:latin typeface="Palladio Uralic"/>
              <a:cs typeface="Palladio Uralic"/>
            </a:endParaRPr>
          </a:p>
          <a:p>
            <a:pPr marL="300355" marR="113030" indent="-180340">
              <a:lnSpc>
                <a:spcPct val="129600"/>
              </a:lnSpc>
              <a:spcBef>
                <a:spcPts val="200"/>
              </a:spcBef>
              <a:buAutoNum type="arabicPeriod"/>
              <a:tabLst>
                <a:tab pos="300990" algn="l"/>
              </a:tabLst>
            </a:pP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Maintaining confidentiality of data and respecting ethnic identity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of prime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importance,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especially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 based genetic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studies.</a:t>
            </a:r>
            <a:endParaRPr sz="900">
              <a:latin typeface="Palladio Uralic"/>
              <a:cs typeface="Palladio Uralic"/>
            </a:endParaRPr>
          </a:p>
          <a:p>
            <a:pPr marL="300355" indent="-18034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30099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More precautions should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sought when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pertains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stigmatizing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diseases.</a:t>
            </a:r>
            <a:endParaRPr sz="900">
              <a:latin typeface="Palladio Uralic"/>
              <a:cs typeface="Palladio Uralic"/>
            </a:endParaRPr>
          </a:p>
          <a:p>
            <a:pPr marL="300355" marR="114300" indent="-180340">
              <a:lnSpc>
                <a:spcPct val="129600"/>
              </a:lnSpc>
              <a:spcBef>
                <a:spcPts val="200"/>
              </a:spcBef>
              <a:buAutoNum type="arabicPeriod"/>
              <a:tabLst>
                <a:tab pos="30099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 data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pertains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epidemiological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practice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research, it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dealt  with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manner described in section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8.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spcBef>
                <a:spcPts val="75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11.2.2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degree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identifiability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retained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reasons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example, anonymized data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specimens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 later withdrawal of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individual, while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category,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possible.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latter scenario,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custodians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biorepository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greater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adequate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4003" y="4833315"/>
            <a:ext cx="4896485" cy="2509520"/>
            <a:chOff x="864003" y="4833315"/>
            <a:chExt cx="4896485" cy="2509520"/>
          </a:xfrm>
        </p:grpSpPr>
        <p:sp>
          <p:nvSpPr>
            <p:cNvPr id="7" name="object 7"/>
            <p:cNvSpPr/>
            <p:nvPr/>
          </p:nvSpPr>
          <p:spPr>
            <a:xfrm>
              <a:off x="868766" y="4838077"/>
              <a:ext cx="4886960" cy="2499995"/>
            </a:xfrm>
            <a:custGeom>
              <a:avLst/>
              <a:gdLst/>
              <a:ahLst/>
              <a:cxnLst/>
              <a:rect l="l" t="t" r="r" b="b"/>
              <a:pathLst>
                <a:path w="4886960" h="2499995">
                  <a:moveTo>
                    <a:pt x="4734077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347112"/>
                  </a:lnTo>
                  <a:lnTo>
                    <a:pt x="2381" y="2435218"/>
                  </a:lnTo>
                  <a:lnTo>
                    <a:pt x="19050" y="2480462"/>
                  </a:lnTo>
                  <a:lnTo>
                    <a:pt x="64293" y="2497131"/>
                  </a:lnTo>
                  <a:lnTo>
                    <a:pt x="152400" y="2499512"/>
                  </a:lnTo>
                  <a:lnTo>
                    <a:pt x="4734077" y="2499512"/>
                  </a:lnTo>
                  <a:lnTo>
                    <a:pt x="4822183" y="2497131"/>
                  </a:lnTo>
                  <a:lnTo>
                    <a:pt x="4867427" y="2480462"/>
                  </a:lnTo>
                  <a:lnTo>
                    <a:pt x="4884096" y="2435218"/>
                  </a:lnTo>
                  <a:lnTo>
                    <a:pt x="4886477" y="2347112"/>
                  </a:lnTo>
                  <a:lnTo>
                    <a:pt x="4886477" y="152400"/>
                  </a:lnTo>
                  <a:lnTo>
                    <a:pt x="4884096" y="64293"/>
                  </a:lnTo>
                  <a:lnTo>
                    <a:pt x="4867427" y="19050"/>
                  </a:lnTo>
                  <a:lnTo>
                    <a:pt x="4822183" y="2381"/>
                  </a:lnTo>
                  <a:lnTo>
                    <a:pt x="4734077" y="0"/>
                  </a:lnTo>
                  <a:close/>
                </a:path>
              </a:pathLst>
            </a:custGeom>
            <a:solidFill>
              <a:srgbClr val="F9F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68766" y="4838077"/>
              <a:ext cx="4886960" cy="2499995"/>
            </a:xfrm>
            <a:custGeom>
              <a:avLst/>
              <a:gdLst/>
              <a:ahLst/>
              <a:cxnLst/>
              <a:rect l="l" t="t" r="r" b="b"/>
              <a:pathLst>
                <a:path w="4886960" h="249999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347112"/>
                  </a:lnTo>
                  <a:lnTo>
                    <a:pt x="2381" y="2435218"/>
                  </a:lnTo>
                  <a:lnTo>
                    <a:pt x="19050" y="2480462"/>
                  </a:lnTo>
                  <a:lnTo>
                    <a:pt x="64293" y="2497131"/>
                  </a:lnTo>
                  <a:lnTo>
                    <a:pt x="152400" y="2499512"/>
                  </a:lnTo>
                  <a:lnTo>
                    <a:pt x="4734077" y="2499512"/>
                  </a:lnTo>
                  <a:lnTo>
                    <a:pt x="4822183" y="2497131"/>
                  </a:lnTo>
                  <a:lnTo>
                    <a:pt x="4867427" y="2480462"/>
                  </a:lnTo>
                  <a:lnTo>
                    <a:pt x="4884096" y="2435218"/>
                  </a:lnTo>
                  <a:lnTo>
                    <a:pt x="4886477" y="2347112"/>
                  </a:lnTo>
                  <a:lnTo>
                    <a:pt x="4886477" y="152400"/>
                  </a:lnTo>
                  <a:lnTo>
                    <a:pt x="4884096" y="64293"/>
                  </a:lnTo>
                  <a:lnTo>
                    <a:pt x="4867427" y="19050"/>
                  </a:lnTo>
                  <a:lnTo>
                    <a:pt x="4822183" y="2381"/>
                  </a:lnTo>
                  <a:lnTo>
                    <a:pt x="4734077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E8B9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241993" y="4545761"/>
            <a:ext cx="4140200" cy="162560"/>
          </a:xfrm>
          <a:custGeom>
            <a:avLst/>
            <a:gdLst/>
            <a:ahLst/>
            <a:cxnLst/>
            <a:rect l="l" t="t" r="r" b="b"/>
            <a:pathLst>
              <a:path w="4140200" h="162560">
                <a:moveTo>
                  <a:pt x="4076496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4076496" y="162001"/>
                </a:lnTo>
                <a:lnTo>
                  <a:pt x="4113207" y="161009"/>
                </a:lnTo>
                <a:lnTo>
                  <a:pt x="4132059" y="154063"/>
                </a:lnTo>
                <a:lnTo>
                  <a:pt x="4139004" y="135212"/>
                </a:lnTo>
                <a:lnTo>
                  <a:pt x="4139996" y="98501"/>
                </a:lnTo>
                <a:lnTo>
                  <a:pt x="4139996" y="63500"/>
                </a:lnTo>
                <a:lnTo>
                  <a:pt x="4139004" y="26789"/>
                </a:lnTo>
                <a:lnTo>
                  <a:pt x="4132059" y="7937"/>
                </a:lnTo>
                <a:lnTo>
                  <a:pt x="4113207" y="992"/>
                </a:lnTo>
                <a:lnTo>
                  <a:pt x="4076496" y="0"/>
                </a:lnTo>
                <a:close/>
              </a:path>
            </a:pathLst>
          </a:custGeom>
          <a:solidFill>
            <a:srgbClr val="E9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99" y="527100"/>
            <a:ext cx="5215255" cy="7323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04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  <a:p>
            <a:pPr algn="just" marL="372110" marR="1016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codes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respect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  participants.</a:t>
            </a:r>
            <a:endParaRPr sz="1000">
              <a:latin typeface="Palladio Uralic"/>
              <a:cs typeface="Palladio Uralic"/>
            </a:endParaRPr>
          </a:p>
          <a:p>
            <a:pPr algn="just" marL="372110" marR="9525" indent="-36004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11.2.3 Permissibility of a certain research design, acceptability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versus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risks, and  adequacy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consent,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 have to be assessed by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case-  by-case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contextual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factors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Ethical issues related to</a:t>
            </a:r>
            <a:r>
              <a:rPr dirty="0" sz="1000" spc="-10" b="1">
                <a:solidFill>
                  <a:srgbClr val="E8B90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donors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biobanking poses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as the aims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scientific  study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biorepository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points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 and its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multiple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administered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storage,  analysis of the biospecimens/samples, use of data linked to the sample, incidental  findings, return of 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participant,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sample/data with other 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researchers/national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international institutions, multicentre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multinational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commercialization.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raise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sharing.</a:t>
            </a:r>
            <a:endParaRPr sz="1000">
              <a:latin typeface="Palladio Uralic"/>
              <a:cs typeface="Palladio Uralic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231F20"/>
              </a:buClr>
              <a:buFont typeface="Palladio Uralic"/>
              <a:buAutoNum type="arabicPeriod"/>
            </a:pPr>
            <a:endParaRPr sz="15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11. 2 Example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multiple options in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multi-layered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Palladio Uralic"/>
              <a:cs typeface="Palladio Uralic"/>
            </a:endParaRPr>
          </a:p>
          <a:p>
            <a:pPr algn="just" marL="33655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Please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pick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choices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below:</a:t>
            </a:r>
            <a:endParaRPr sz="900">
              <a:latin typeface="Palladio Uralic"/>
              <a:cs typeface="Palladio Uralic"/>
            </a:endParaRPr>
          </a:p>
          <a:p>
            <a:pPr algn="just" lvl="3" marL="696595" marR="337820" indent="-180340">
              <a:lnSpc>
                <a:spcPct val="129600"/>
              </a:lnSpc>
              <a:spcBef>
                <a:spcPts val="145"/>
              </a:spcBef>
              <a:buAutoNum type="alphaLcPeriod"/>
              <a:tabLst>
                <a:tab pos="69723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agree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allow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my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sample/biospecimen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stored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biomedical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 algn="just" lvl="3" marL="696595" marR="333375" indent="-180340">
              <a:lnSpc>
                <a:spcPct val="129600"/>
              </a:lnSpc>
              <a:spcBef>
                <a:spcPts val="140"/>
              </a:spcBef>
              <a:buAutoNum type="alphaLcPeriod"/>
              <a:tabLst>
                <a:tab pos="69723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agree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allow my sample/biospecimen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stored for future use for specific  disease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cancer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 algn="just" lvl="3" marL="696595" marR="333375" indent="-180340">
              <a:lnSpc>
                <a:spcPct val="129600"/>
              </a:lnSpc>
              <a:spcBef>
                <a:spcPts val="145"/>
              </a:spcBef>
              <a:buAutoNum type="alphaLcPeriod"/>
              <a:tabLst>
                <a:tab pos="69723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agree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allow my sample/biospecimen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stored for future use for other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pre-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specified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health problems, such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diabetes,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heart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disease.</a:t>
            </a:r>
            <a:endParaRPr sz="900">
              <a:latin typeface="Palladio Uralic"/>
              <a:cs typeface="Palladio Uralic"/>
            </a:endParaRPr>
          </a:p>
          <a:p>
            <a:pPr algn="just" lvl="3" marL="696595" marR="334010" indent="-180340">
              <a:lnSpc>
                <a:spcPct val="129600"/>
              </a:lnSpc>
              <a:spcBef>
                <a:spcPts val="140"/>
              </a:spcBef>
              <a:buAutoNum type="alphaLcPeriod"/>
              <a:tabLst>
                <a:tab pos="69723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wish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allow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my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sample/biospecimen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beyond the scope I have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already consented for, unless researchers re-contact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 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seek my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permission.</a:t>
            </a:r>
            <a:endParaRPr sz="900">
              <a:latin typeface="Palladio Uralic"/>
              <a:cs typeface="Palladio Uralic"/>
            </a:endParaRPr>
          </a:p>
          <a:p>
            <a:pPr algn="just" lvl="3" marL="696595" marR="333375" indent="-180340">
              <a:lnSpc>
                <a:spcPct val="129600"/>
              </a:lnSpc>
              <a:spcBef>
                <a:spcPts val="145"/>
              </a:spcBef>
              <a:buAutoNum type="alphaLcPeriod"/>
              <a:tabLst>
                <a:tab pos="69723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do 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wish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allow my sample/biospecimen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used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future research.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do  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want researchers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contact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about future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studies.</a:t>
            </a:r>
            <a:endParaRPr sz="900">
              <a:latin typeface="Palladio Uralic"/>
              <a:cs typeface="Palladio Uralic"/>
            </a:endParaRPr>
          </a:p>
          <a:p>
            <a:pPr algn="just" lvl="3" marL="696595" indent="-180975">
              <a:lnSpc>
                <a:spcPct val="100000"/>
              </a:lnSpc>
              <a:spcBef>
                <a:spcPts val="459"/>
              </a:spcBef>
              <a:buAutoNum type="alphaLcPeriod"/>
              <a:tabLst>
                <a:tab pos="69723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wish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informed/not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 about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results of my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investigation.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Palladio Uralic"/>
              <a:cs typeface="Palladio Uralic"/>
            </a:endParaRPr>
          </a:p>
          <a:p>
            <a:pPr algn="just" marL="372110" marR="1016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Examples of 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Box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11.3.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6692518"/>
            <a:ext cx="400050" cy="530225"/>
            <a:chOff x="6224394" y="6692518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669251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E8B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47647" y="6907148"/>
              <a:ext cx="153098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755999" y="1124610"/>
            <a:ext cx="5112385" cy="6583045"/>
            <a:chOff x="755999" y="1124610"/>
            <a:chExt cx="5112385" cy="6583045"/>
          </a:xfrm>
        </p:grpSpPr>
        <p:sp>
          <p:nvSpPr>
            <p:cNvPr id="10" name="object 10"/>
            <p:cNvSpPr/>
            <p:nvPr/>
          </p:nvSpPr>
          <p:spPr>
            <a:xfrm>
              <a:off x="760761" y="1129372"/>
              <a:ext cx="5102860" cy="6573520"/>
            </a:xfrm>
            <a:custGeom>
              <a:avLst/>
              <a:gdLst/>
              <a:ahLst/>
              <a:cxnLst/>
              <a:rect l="l" t="t" r="r" b="b"/>
              <a:pathLst>
                <a:path w="5102860" h="6573520">
                  <a:moveTo>
                    <a:pt x="4950079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6420827"/>
                  </a:lnTo>
                  <a:lnTo>
                    <a:pt x="2381" y="6508934"/>
                  </a:lnTo>
                  <a:lnTo>
                    <a:pt x="19050" y="6554177"/>
                  </a:lnTo>
                  <a:lnTo>
                    <a:pt x="64293" y="6570846"/>
                  </a:lnTo>
                  <a:lnTo>
                    <a:pt x="152400" y="6573227"/>
                  </a:lnTo>
                  <a:lnTo>
                    <a:pt x="4950079" y="6573227"/>
                  </a:lnTo>
                  <a:lnTo>
                    <a:pt x="5038185" y="6570846"/>
                  </a:lnTo>
                  <a:lnTo>
                    <a:pt x="5083429" y="6554177"/>
                  </a:lnTo>
                  <a:lnTo>
                    <a:pt x="5100097" y="6508934"/>
                  </a:lnTo>
                  <a:lnTo>
                    <a:pt x="5102479" y="6420827"/>
                  </a:lnTo>
                  <a:lnTo>
                    <a:pt x="5102479" y="152400"/>
                  </a:lnTo>
                  <a:lnTo>
                    <a:pt x="5100097" y="64293"/>
                  </a:lnTo>
                  <a:lnTo>
                    <a:pt x="5083429" y="19050"/>
                  </a:lnTo>
                  <a:lnTo>
                    <a:pt x="5038185" y="2381"/>
                  </a:lnTo>
                  <a:lnTo>
                    <a:pt x="4950079" y="0"/>
                  </a:lnTo>
                  <a:close/>
                </a:path>
              </a:pathLst>
            </a:custGeom>
            <a:solidFill>
              <a:srgbClr val="F9F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0761" y="1129372"/>
              <a:ext cx="5102860" cy="6573520"/>
            </a:xfrm>
            <a:custGeom>
              <a:avLst/>
              <a:gdLst/>
              <a:ahLst/>
              <a:cxnLst/>
              <a:rect l="l" t="t" r="r" b="b"/>
              <a:pathLst>
                <a:path w="5102860" h="657352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6420827"/>
                  </a:lnTo>
                  <a:lnTo>
                    <a:pt x="2381" y="6508934"/>
                  </a:lnTo>
                  <a:lnTo>
                    <a:pt x="19050" y="6554177"/>
                  </a:lnTo>
                  <a:lnTo>
                    <a:pt x="64293" y="6570846"/>
                  </a:lnTo>
                  <a:lnTo>
                    <a:pt x="152400" y="6573227"/>
                  </a:lnTo>
                  <a:lnTo>
                    <a:pt x="4950079" y="6573227"/>
                  </a:lnTo>
                  <a:lnTo>
                    <a:pt x="5038185" y="6570846"/>
                  </a:lnTo>
                  <a:lnTo>
                    <a:pt x="5083429" y="6554177"/>
                  </a:lnTo>
                  <a:lnTo>
                    <a:pt x="5100097" y="6508934"/>
                  </a:lnTo>
                  <a:lnTo>
                    <a:pt x="5102479" y="6420827"/>
                  </a:lnTo>
                  <a:lnTo>
                    <a:pt x="5102479" y="152400"/>
                  </a:lnTo>
                  <a:lnTo>
                    <a:pt x="5100097" y="64293"/>
                  </a:lnTo>
                  <a:lnTo>
                    <a:pt x="5083429" y="19050"/>
                  </a:lnTo>
                  <a:lnTo>
                    <a:pt x="5038185" y="2381"/>
                  </a:lnTo>
                  <a:lnTo>
                    <a:pt x="4950079" y="0"/>
                  </a:lnTo>
                  <a:lnTo>
                    <a:pt x="152400" y="0"/>
                  </a:lnTo>
                  <a:close/>
                </a:path>
              </a:pathLst>
            </a:custGeom>
            <a:ln w="9524">
              <a:solidFill>
                <a:srgbClr val="E8B9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972004" y="872464"/>
            <a:ext cx="4680585" cy="162560"/>
          </a:xfrm>
          <a:custGeom>
            <a:avLst/>
            <a:gdLst/>
            <a:ahLst/>
            <a:cxnLst/>
            <a:rect l="l" t="t" r="r" b="b"/>
            <a:pathLst>
              <a:path w="4680585" h="162559">
                <a:moveTo>
                  <a:pt x="4616500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4616500" y="162001"/>
                </a:lnTo>
                <a:lnTo>
                  <a:pt x="4653211" y="161009"/>
                </a:lnTo>
                <a:lnTo>
                  <a:pt x="4672063" y="154063"/>
                </a:lnTo>
                <a:lnTo>
                  <a:pt x="4679008" y="135212"/>
                </a:lnTo>
                <a:lnTo>
                  <a:pt x="4680000" y="98501"/>
                </a:lnTo>
                <a:lnTo>
                  <a:pt x="4680000" y="63500"/>
                </a:lnTo>
                <a:lnTo>
                  <a:pt x="4679008" y="26789"/>
                </a:lnTo>
                <a:lnTo>
                  <a:pt x="4672063" y="7937"/>
                </a:lnTo>
                <a:lnTo>
                  <a:pt x="4653211" y="992"/>
                </a:lnTo>
                <a:lnTo>
                  <a:pt x="4616500" y="0"/>
                </a:lnTo>
                <a:close/>
              </a:path>
            </a:pathLst>
          </a:custGeom>
          <a:solidFill>
            <a:srgbClr val="E9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1300" y="527100"/>
            <a:ext cx="5066030" cy="733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10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Palladio Uralic"/>
              <a:cs typeface="Palladio Uralic"/>
            </a:endParaRPr>
          </a:p>
          <a:p>
            <a:pPr algn="just" marL="75311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11. 3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consent processes 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implications</a:t>
            </a:r>
            <a:endParaRPr sz="1000">
              <a:latin typeface="Palladio Uralic"/>
              <a:cs typeface="Palladio Uralic"/>
            </a:endParaRPr>
          </a:p>
          <a:p>
            <a:pPr algn="just" marL="192405" marR="147320" indent="-180340">
              <a:lnSpc>
                <a:spcPct val="129600"/>
              </a:lnSpc>
              <a:spcBef>
                <a:spcPts val="660"/>
              </a:spcBef>
              <a:buAutoNum type="arabicPeriod"/>
              <a:tabLst>
                <a:tab pos="19304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Blanket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broad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consent: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open consent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only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once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collect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sample,</a:t>
            </a:r>
            <a:r>
              <a:rPr dirty="0" sz="9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store  it and use it for any research at any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future without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need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revert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900" spc="-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individual  for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re-consent.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model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allows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current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samples  or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 for research without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necessarily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specifying what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focus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 might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be.</a:t>
            </a:r>
            <a:endParaRPr sz="900">
              <a:latin typeface="Palladio Uralic"/>
              <a:cs typeface="Palladio Uralic"/>
            </a:endParaRPr>
          </a:p>
          <a:p>
            <a:pPr algn="just" marL="192405" marR="147955" indent="-180340">
              <a:lnSpc>
                <a:spcPct val="129600"/>
              </a:lnSpc>
              <a:buAutoNum type="arabicPeriod"/>
              <a:tabLst>
                <a:tab pos="19304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Tiered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consent: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model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consent offers several options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 participants can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choose.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includes an opt-in option for future use specifying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general permission,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use only  related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some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aspects of research, sharing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biospecimens/data benefit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sharing, etc. 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  takes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into consideration return of results for which options 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 provided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consent. See  section 11.4.4 for further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900">
              <a:latin typeface="Palladio Uralic"/>
              <a:cs typeface="Palladio Uralic"/>
            </a:endParaRPr>
          </a:p>
          <a:p>
            <a:pPr algn="just" marL="192405" marR="147955" indent="-180340">
              <a:lnSpc>
                <a:spcPct val="129600"/>
              </a:lnSpc>
              <a:buAutoNum type="arabicPeriod"/>
              <a:tabLst>
                <a:tab pos="19304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Specific consent: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is obtained for a specific research purpose. Participants are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re-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contacted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every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stored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samples/data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scope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outside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which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they had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originally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900">
              <a:latin typeface="Palladio Uralic"/>
              <a:cs typeface="Palladio Uralic"/>
            </a:endParaRPr>
          </a:p>
          <a:p>
            <a:pPr algn="just" marL="192405" marR="148590" indent="-180340">
              <a:lnSpc>
                <a:spcPct val="129600"/>
              </a:lnSpc>
              <a:buAutoNum type="arabicPeriod"/>
              <a:tabLst>
                <a:tab pos="193040" algn="l"/>
              </a:tabLst>
            </a:pPr>
            <a:r>
              <a:rPr dirty="0" sz="900" spc="15" b="1">
                <a:solidFill>
                  <a:srgbClr val="231F20"/>
                </a:solidFill>
                <a:latin typeface="Palladio Uralic"/>
                <a:cs typeface="Palladio Uralic"/>
              </a:rPr>
              <a:t>Delayed consent: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It may be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administered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in the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post-medical procedure period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when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biospecimen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data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collected for appropriate 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critically ill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patients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who 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have given prior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for research. Consent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taken from the participant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LAR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 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practical.</a:t>
            </a:r>
            <a:endParaRPr sz="900">
              <a:latin typeface="Palladio Uralic"/>
              <a:cs typeface="Palladio Uralic"/>
            </a:endParaRPr>
          </a:p>
          <a:p>
            <a:pPr algn="just" marL="192405" marR="144145" indent="-180340">
              <a:lnSpc>
                <a:spcPct val="129600"/>
              </a:lnSpc>
              <a:buAutoNum type="arabicPeriod"/>
              <a:tabLst>
                <a:tab pos="193040" algn="l"/>
              </a:tabLst>
            </a:pPr>
            <a:r>
              <a:rPr dirty="0" sz="900" spc="5" b="1">
                <a:solidFill>
                  <a:srgbClr val="231F20"/>
                </a:solidFill>
                <a:latin typeface="Palladio Uralic"/>
                <a:cs typeface="Palladio Uralic"/>
              </a:rPr>
              <a:t>Dynamic consent: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This consent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different from one of static, paper-based consent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2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involves an ongoing engagement and interactions over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re-contact  in response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changing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circumstances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technology based platforms.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incorporates a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flexible,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configurable,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technology-based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design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accommodating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researcher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needs. Modern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longitudinal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biobanks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equipped 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advanced technology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strive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type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900">
              <a:latin typeface="Palladio Uralic"/>
              <a:cs typeface="Palladio Uralic"/>
            </a:endParaRPr>
          </a:p>
          <a:p>
            <a:pPr algn="just" marL="192405" marR="147955" indent="-180340">
              <a:lnSpc>
                <a:spcPct val="129600"/>
              </a:lnSpc>
              <a:buAutoNum type="arabicPeriod"/>
              <a:tabLst>
                <a:tab pos="193040" algn="l"/>
              </a:tabLst>
            </a:pPr>
            <a:r>
              <a:rPr dirty="0" sz="900" spc="-15" b="1">
                <a:solidFill>
                  <a:srgbClr val="231F20"/>
                </a:solidFill>
                <a:latin typeface="Palladio Uralic"/>
                <a:cs typeface="Palladio Uralic"/>
              </a:rPr>
              <a:t>Withdrawal</a:t>
            </a:r>
            <a:r>
              <a:rPr dirty="0" sz="9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 b="1">
                <a:solidFill>
                  <a:srgbClr val="231F20"/>
                </a:solidFill>
                <a:latin typeface="Palladio Uralic"/>
                <a:cs typeface="Palladio Uralic"/>
              </a:rPr>
              <a:t>destruction</a:t>
            </a:r>
            <a:r>
              <a:rPr dirty="0" sz="9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 b="1">
                <a:solidFill>
                  <a:srgbClr val="231F20"/>
                </a:solidFill>
                <a:latin typeface="Palladio Uralic"/>
                <a:cs typeface="Palladio Uralic"/>
              </a:rPr>
              <a:t>sample:</a:t>
            </a:r>
            <a:r>
              <a:rPr dirty="0" sz="9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donor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right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ask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destruction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her/his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sample(s)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discontinuation/withdrawal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research.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longitudinal studies,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withdraw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one component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study, like  continued follow-up/data collection when withdrawal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referred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as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partial.</a:t>
            </a:r>
            <a:endParaRPr sz="900">
              <a:latin typeface="Palladio Uralic"/>
              <a:cs typeface="Palladio Uralic"/>
            </a:endParaRPr>
          </a:p>
          <a:p>
            <a:pPr algn="just" marL="192405" marR="148590" indent="-180340">
              <a:lnSpc>
                <a:spcPct val="129600"/>
              </a:lnSpc>
              <a:buAutoNum type="arabicPeriod"/>
              <a:tabLst>
                <a:tab pos="193040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Waiver</a:t>
            </a:r>
            <a:r>
              <a:rPr dirty="0" sz="900" spc="-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consent:</a:t>
            </a:r>
            <a:r>
              <a:rPr dirty="0" sz="9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using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anonymized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(de-identified)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samples/data,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seek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repository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waiver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donors.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93040" algn="l"/>
              </a:tabLst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Re-consent</a:t>
            </a:r>
            <a:endParaRPr sz="900">
              <a:latin typeface="Palladio Uralic"/>
              <a:cs typeface="Palladio Uralic"/>
            </a:endParaRPr>
          </a:p>
          <a:p>
            <a:pPr algn="just" lvl="1" marL="372110" marR="147955" indent="-180340">
              <a:lnSpc>
                <a:spcPct val="129600"/>
              </a:lnSpc>
              <a:buChar char="•"/>
              <a:tabLst>
                <a:tab pos="372745" algn="l"/>
              </a:tabLst>
            </a:pPr>
            <a:r>
              <a:rPr dirty="0" sz="900" spc="25" b="1">
                <a:solidFill>
                  <a:srgbClr val="231F20"/>
                </a:solidFill>
                <a:latin typeface="Times New Roman"/>
                <a:cs typeface="Times New Roman"/>
              </a:rPr>
              <a:t>Secondary </a:t>
            </a:r>
            <a:r>
              <a:rPr dirty="0" sz="900" spc="-5" b="1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900" spc="35" b="1">
                <a:solidFill>
                  <a:srgbClr val="231F20"/>
                </a:solidFill>
                <a:latin typeface="Times New Roman"/>
                <a:cs typeface="Times New Roman"/>
              </a:rPr>
              <a:t>extended </a:t>
            </a:r>
            <a:r>
              <a:rPr dirty="0" sz="900" spc="45" b="1">
                <a:solidFill>
                  <a:srgbClr val="231F20"/>
                </a:solidFill>
                <a:latin typeface="Times New Roman"/>
                <a:cs typeface="Times New Roman"/>
              </a:rPr>
              <a:t>uses of </a:t>
            </a:r>
            <a:r>
              <a:rPr dirty="0" sz="900" spc="25" b="1">
                <a:solidFill>
                  <a:srgbClr val="231F20"/>
                </a:solidFill>
                <a:latin typeface="Times New Roman"/>
                <a:cs typeface="Times New Roman"/>
              </a:rPr>
              <a:t>stored </a:t>
            </a:r>
            <a:r>
              <a:rPr dirty="0" sz="900" spc="20" b="1">
                <a:solidFill>
                  <a:srgbClr val="231F20"/>
                </a:solidFill>
                <a:latin typeface="Times New Roman"/>
                <a:cs typeface="Times New Roman"/>
              </a:rPr>
              <a:t>samples/dataset: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instance, one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preliminary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considerations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identify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circumstances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 which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requires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re-use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identifiable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generate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 utilize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pre-existing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identifiable dataset.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include review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  consent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originally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re-consent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warranted.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situations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where  consent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impossible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impracticable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obtain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independent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evaluation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(Declaration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Helsinki,  October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2013).</a:t>
            </a:r>
            <a:endParaRPr sz="900">
              <a:latin typeface="Palladio Uralic"/>
              <a:cs typeface="Palladio Uralic"/>
            </a:endParaRPr>
          </a:p>
          <a:p>
            <a:pPr algn="r" marR="20320">
              <a:lnSpc>
                <a:spcPct val="100000"/>
              </a:lnSpc>
              <a:spcBef>
                <a:spcPts val="114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5561" y="527100"/>
            <a:ext cx="28517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10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4003" y="1322234"/>
            <a:ext cx="4896485" cy="1511300"/>
            <a:chOff x="864003" y="1322234"/>
            <a:chExt cx="4896485" cy="1511300"/>
          </a:xfrm>
        </p:grpSpPr>
        <p:sp>
          <p:nvSpPr>
            <p:cNvPr id="8" name="object 8"/>
            <p:cNvSpPr/>
            <p:nvPr/>
          </p:nvSpPr>
          <p:spPr>
            <a:xfrm>
              <a:off x="868766" y="1326997"/>
              <a:ext cx="4886960" cy="1501775"/>
            </a:xfrm>
            <a:custGeom>
              <a:avLst/>
              <a:gdLst/>
              <a:ahLst/>
              <a:cxnLst/>
              <a:rect l="l" t="t" r="r" b="b"/>
              <a:pathLst>
                <a:path w="4886960" h="1501775">
                  <a:moveTo>
                    <a:pt x="4734077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49082"/>
                  </a:lnTo>
                  <a:lnTo>
                    <a:pt x="2381" y="1437189"/>
                  </a:lnTo>
                  <a:lnTo>
                    <a:pt x="19050" y="1482432"/>
                  </a:lnTo>
                  <a:lnTo>
                    <a:pt x="64293" y="1499101"/>
                  </a:lnTo>
                  <a:lnTo>
                    <a:pt x="152400" y="1501482"/>
                  </a:lnTo>
                  <a:lnTo>
                    <a:pt x="4734077" y="1501482"/>
                  </a:lnTo>
                  <a:lnTo>
                    <a:pt x="4822183" y="1499101"/>
                  </a:lnTo>
                  <a:lnTo>
                    <a:pt x="4867427" y="1482432"/>
                  </a:lnTo>
                  <a:lnTo>
                    <a:pt x="4884096" y="1437189"/>
                  </a:lnTo>
                  <a:lnTo>
                    <a:pt x="4886477" y="1349082"/>
                  </a:lnTo>
                  <a:lnTo>
                    <a:pt x="4886477" y="152400"/>
                  </a:lnTo>
                  <a:lnTo>
                    <a:pt x="4884096" y="64293"/>
                  </a:lnTo>
                  <a:lnTo>
                    <a:pt x="4867427" y="19050"/>
                  </a:lnTo>
                  <a:lnTo>
                    <a:pt x="4822183" y="2381"/>
                  </a:lnTo>
                  <a:lnTo>
                    <a:pt x="4734077" y="0"/>
                  </a:lnTo>
                  <a:close/>
                </a:path>
              </a:pathLst>
            </a:custGeom>
            <a:solidFill>
              <a:srgbClr val="F9F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68766" y="1326997"/>
              <a:ext cx="4886960" cy="1501775"/>
            </a:xfrm>
            <a:custGeom>
              <a:avLst/>
              <a:gdLst/>
              <a:ahLst/>
              <a:cxnLst/>
              <a:rect l="l" t="t" r="r" b="b"/>
              <a:pathLst>
                <a:path w="4886960" h="150177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49082"/>
                  </a:lnTo>
                  <a:lnTo>
                    <a:pt x="2381" y="1437189"/>
                  </a:lnTo>
                  <a:lnTo>
                    <a:pt x="19050" y="1482432"/>
                  </a:lnTo>
                  <a:lnTo>
                    <a:pt x="64293" y="1499101"/>
                  </a:lnTo>
                  <a:lnTo>
                    <a:pt x="152400" y="1501482"/>
                  </a:lnTo>
                  <a:lnTo>
                    <a:pt x="4734077" y="1501482"/>
                  </a:lnTo>
                  <a:lnTo>
                    <a:pt x="4822183" y="1499101"/>
                  </a:lnTo>
                  <a:lnTo>
                    <a:pt x="4867427" y="1482432"/>
                  </a:lnTo>
                  <a:lnTo>
                    <a:pt x="4884096" y="1437189"/>
                  </a:lnTo>
                  <a:lnTo>
                    <a:pt x="4886477" y="1349082"/>
                  </a:lnTo>
                  <a:lnTo>
                    <a:pt x="4886477" y="152400"/>
                  </a:lnTo>
                  <a:lnTo>
                    <a:pt x="4884096" y="64293"/>
                  </a:lnTo>
                  <a:lnTo>
                    <a:pt x="4867427" y="19050"/>
                  </a:lnTo>
                  <a:lnTo>
                    <a:pt x="4822183" y="2381"/>
                  </a:lnTo>
                  <a:lnTo>
                    <a:pt x="4734077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E8B9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69199" y="1329346"/>
            <a:ext cx="5290185" cy="6353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52475" marR="387350" indent="-180340">
              <a:lnSpc>
                <a:spcPct val="129600"/>
              </a:lnSpc>
              <a:spcBef>
                <a:spcPts val="100"/>
              </a:spcBef>
              <a:buChar char="•"/>
              <a:tabLst>
                <a:tab pos="753110" algn="l"/>
              </a:tabLst>
            </a:pPr>
            <a:r>
              <a:rPr dirty="0" sz="900" spc="15" b="1">
                <a:solidFill>
                  <a:srgbClr val="231F20"/>
                </a:solidFill>
                <a:latin typeface="Times New Roman"/>
                <a:cs typeface="Times New Roman"/>
              </a:rPr>
              <a:t>Paediatric</a:t>
            </a:r>
            <a:r>
              <a:rPr dirty="0" sz="900" spc="-5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imes New Roman"/>
                <a:cs typeface="Times New Roman"/>
              </a:rPr>
              <a:t>donors:</a:t>
            </a:r>
            <a:r>
              <a:rPr dirty="0" sz="900" spc="-5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longitudinal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once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donor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attains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age  of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re-consent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sought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storage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her/his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tissue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 sample.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paediatric biobanks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biobanks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paediatric samples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important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address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issue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reaching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Sometimes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re-contact  may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lead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withdrawal,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resulting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limited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analysis.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lead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bias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evoke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emotional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distress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past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hand,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re-consent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give the participant the power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agree.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 biobank should decide the policy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 would like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adopt for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re-contact.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1" marL="410845" indent="-360045">
              <a:lnSpc>
                <a:spcPct val="100000"/>
              </a:lnSpc>
              <a:spcBef>
                <a:spcPts val="875"/>
              </a:spcBef>
              <a:buAutoNum type="arabicPeriod" startAt="4"/>
              <a:tabLst>
                <a:tab pos="410845" algn="l"/>
              </a:tabLst>
            </a:pP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Ethical issues related to</a:t>
            </a:r>
            <a:r>
              <a:rPr dirty="0" sz="1000" spc="-10" b="1">
                <a:solidFill>
                  <a:srgbClr val="E8B909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410209" marR="4572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Biobanks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stored material/data for doing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 outsource or supply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material/data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researchers or institutions on a non-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profit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</a:t>
            </a:r>
            <a:endParaRPr sz="1000">
              <a:latin typeface="Palladio Uralic"/>
              <a:cs typeface="Palladio Uralic"/>
            </a:endParaRPr>
          </a:p>
          <a:p>
            <a:pPr algn="just" lvl="2" marL="410209" marR="457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108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Ownership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the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biological samples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data: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owns the biological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sample and data collected from her/him and therefore, could withdraw both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biological material donated to the biobank and the related data unless the latter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measurement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mentioned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Complete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anonymization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make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original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right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ownership.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Biobanks/institutes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custodians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trustees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supervision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respective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claim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ownership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custodianship.</a:t>
            </a:r>
            <a:endParaRPr sz="1000">
              <a:latin typeface="Palladio Uralic"/>
              <a:cs typeface="Palladio Uralic"/>
            </a:endParaRPr>
          </a:p>
          <a:p>
            <a:pPr algn="just" lvl="2" marL="410209" marR="431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108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Transfer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biospecimens: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MTA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executed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biospecimens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likely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shipped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host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collaborating institutions 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or abroad.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should oversee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process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in-country and international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Mandatory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clearances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MoU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 if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overseas.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3.8.3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further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Directorate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Foreign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(DGFT)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notification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purposes.</a:t>
            </a:r>
            <a:r>
              <a:rPr dirty="0" baseline="60606" sz="825" spc="-7">
                <a:solidFill>
                  <a:srgbClr val="231F20"/>
                </a:solidFill>
                <a:latin typeface="Palladio Uralic"/>
                <a:cs typeface="Palladio Uralic"/>
              </a:rPr>
              <a:t>38</a:t>
            </a:r>
            <a:endParaRPr baseline="60606" sz="825">
              <a:latin typeface="Palladio Uralic"/>
              <a:cs typeface="Palladio Uralic"/>
            </a:endParaRPr>
          </a:p>
          <a:p>
            <a:pPr algn="just" lvl="2" marL="410209" marR="4572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10845" algn="l"/>
              </a:tabLst>
            </a:pPr>
            <a:r>
              <a:rPr dirty="0" sz="1000" spc="10" b="1">
                <a:solidFill>
                  <a:srgbClr val="231F20"/>
                </a:solidFill>
                <a:latin typeface="Palladio Uralic"/>
                <a:cs typeface="Palladio Uralic"/>
              </a:rPr>
              <a:t>Secondary 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10" b="1">
                <a:solidFill>
                  <a:srgbClr val="231F20"/>
                </a:solidFill>
                <a:latin typeface="Palladio Uralic"/>
                <a:cs typeface="Palladio Uralic"/>
              </a:rPr>
              <a:t>extended uses 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 b="1">
                <a:solidFill>
                  <a:srgbClr val="231F20"/>
                </a:solidFill>
                <a:latin typeface="Palladio Uralic"/>
                <a:cs typeface="Palladio Uralic"/>
              </a:rPr>
              <a:t>stored samples/re-consent: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examine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originally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 and informed consent obtained.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anonymization/informed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 waiver or re-consent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made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 case-by-case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 as provided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11.4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5548" y="527100"/>
            <a:ext cx="28517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10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6692518"/>
            <a:ext cx="400050" cy="530225"/>
            <a:chOff x="6224394" y="669251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669251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E8B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47647" y="6907148"/>
              <a:ext cx="153098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894521" y="1273149"/>
            <a:ext cx="4835525" cy="1767839"/>
            <a:chOff x="894521" y="1273149"/>
            <a:chExt cx="4835525" cy="1767839"/>
          </a:xfrm>
        </p:grpSpPr>
        <p:sp>
          <p:nvSpPr>
            <p:cNvPr id="11" name="object 11"/>
            <p:cNvSpPr/>
            <p:nvPr/>
          </p:nvSpPr>
          <p:spPr>
            <a:xfrm>
              <a:off x="899284" y="1277911"/>
              <a:ext cx="4826000" cy="1758314"/>
            </a:xfrm>
            <a:custGeom>
              <a:avLst/>
              <a:gdLst/>
              <a:ahLst/>
              <a:cxnLst/>
              <a:rect l="l" t="t" r="r" b="b"/>
              <a:pathLst>
                <a:path w="4826000" h="1758314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05521"/>
                  </a:lnTo>
                  <a:lnTo>
                    <a:pt x="2381" y="1693627"/>
                  </a:lnTo>
                  <a:lnTo>
                    <a:pt x="19050" y="1738871"/>
                  </a:lnTo>
                  <a:lnTo>
                    <a:pt x="64293" y="1755540"/>
                  </a:lnTo>
                  <a:lnTo>
                    <a:pt x="152400" y="1757921"/>
                  </a:lnTo>
                  <a:lnTo>
                    <a:pt x="4673041" y="1757921"/>
                  </a:lnTo>
                  <a:lnTo>
                    <a:pt x="4761147" y="1755540"/>
                  </a:lnTo>
                  <a:lnTo>
                    <a:pt x="4806391" y="1738871"/>
                  </a:lnTo>
                  <a:lnTo>
                    <a:pt x="4823059" y="1693627"/>
                  </a:lnTo>
                  <a:lnTo>
                    <a:pt x="4825441" y="1605521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F9F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9284" y="1277911"/>
              <a:ext cx="4826000" cy="1758314"/>
            </a:xfrm>
            <a:custGeom>
              <a:avLst/>
              <a:gdLst/>
              <a:ahLst/>
              <a:cxnLst/>
              <a:rect l="l" t="t" r="r" b="b"/>
              <a:pathLst>
                <a:path w="4826000" h="1758314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05521"/>
                  </a:lnTo>
                  <a:lnTo>
                    <a:pt x="2381" y="1693627"/>
                  </a:lnTo>
                  <a:lnTo>
                    <a:pt x="19050" y="1738871"/>
                  </a:lnTo>
                  <a:lnTo>
                    <a:pt x="64293" y="1755540"/>
                  </a:lnTo>
                  <a:lnTo>
                    <a:pt x="152400" y="1757921"/>
                  </a:lnTo>
                  <a:lnTo>
                    <a:pt x="4673041" y="1757921"/>
                  </a:lnTo>
                  <a:lnTo>
                    <a:pt x="4761147" y="1755540"/>
                  </a:lnTo>
                  <a:lnTo>
                    <a:pt x="4806391" y="1738871"/>
                  </a:lnTo>
                  <a:lnTo>
                    <a:pt x="4823059" y="1693627"/>
                  </a:lnTo>
                  <a:lnTo>
                    <a:pt x="4825441" y="1605521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E8B9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872002" y="1021181"/>
            <a:ext cx="2880360" cy="162560"/>
          </a:xfrm>
          <a:custGeom>
            <a:avLst/>
            <a:gdLst/>
            <a:ahLst/>
            <a:cxnLst/>
            <a:rect l="l" t="t" r="r" b="b"/>
            <a:pathLst>
              <a:path w="2880360" h="162559">
                <a:moveTo>
                  <a:pt x="2816504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2816504" y="162001"/>
                </a:lnTo>
                <a:lnTo>
                  <a:pt x="2853215" y="161009"/>
                </a:lnTo>
                <a:lnTo>
                  <a:pt x="2872066" y="154063"/>
                </a:lnTo>
                <a:lnTo>
                  <a:pt x="2879012" y="135212"/>
                </a:lnTo>
                <a:lnTo>
                  <a:pt x="2880004" y="98501"/>
                </a:lnTo>
                <a:lnTo>
                  <a:pt x="2880004" y="63500"/>
                </a:lnTo>
                <a:lnTo>
                  <a:pt x="2879012" y="26789"/>
                </a:lnTo>
                <a:lnTo>
                  <a:pt x="2872066" y="7937"/>
                </a:lnTo>
                <a:lnTo>
                  <a:pt x="2853215" y="992"/>
                </a:lnTo>
                <a:lnTo>
                  <a:pt x="2816504" y="0"/>
                </a:lnTo>
                <a:close/>
              </a:path>
            </a:pathLst>
          </a:custGeom>
          <a:solidFill>
            <a:srgbClr val="E9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7299" y="1016672"/>
            <a:ext cx="5211445" cy="6677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Box 11.4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Use of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stored</a:t>
            </a:r>
            <a:r>
              <a:rPr dirty="0" sz="9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Palladio Uralic"/>
              <a:cs typeface="Palladio Uralic"/>
            </a:endParaRPr>
          </a:p>
          <a:p>
            <a:pPr marL="286385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 must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 stored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used:</a:t>
            </a:r>
            <a:endParaRPr sz="900">
              <a:latin typeface="Palladio Uralic"/>
              <a:cs typeface="Palladio Uralic"/>
            </a:endParaRPr>
          </a:p>
          <a:p>
            <a:pPr marL="466725" marR="28130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467359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aligned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original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earlier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scrutinize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validity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objectives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new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endParaRPr sz="900">
              <a:latin typeface="Palladio Uralic"/>
              <a:cs typeface="Palladio Uralic"/>
            </a:endParaRPr>
          </a:p>
          <a:p>
            <a:pPr marL="46672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provisions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ensuring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anonymity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samples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secondary use are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stated;</a:t>
            </a:r>
            <a:endParaRPr sz="900">
              <a:latin typeface="Palladio Uralic"/>
              <a:cs typeface="Palladio Uralic"/>
            </a:endParaRPr>
          </a:p>
          <a:p>
            <a:pPr marL="46672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permission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LAR 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obtained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post-mortem uses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samples;</a:t>
            </a:r>
            <a:endParaRPr sz="900">
              <a:latin typeface="Palladio Uralic"/>
              <a:cs typeface="Palladio Uralic"/>
            </a:endParaRPr>
          </a:p>
          <a:p>
            <a:pPr marL="466725" marR="28067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mentions retention and various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possible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future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tissues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form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tiered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consent;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marL="466725" marR="28130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provisions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allowance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waiver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donor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 traceable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sample/data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anonymized or 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impractical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conduct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Return of research results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individual/groups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 several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and,  according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suitability,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sheet/  informed consent document 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biobanking.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Results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study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communicated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back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providers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samples/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findings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aggregate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form,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participant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receive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feedback on individual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Wherever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applicable,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findings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aggregate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form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(which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does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reveal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results) must be discussed with the community, especially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when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vulnerable,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populations,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ethnic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living with certain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35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absence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appropriate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mechanism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deal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informational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harm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feedback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prepared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face it or if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actionable or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unrelated,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lot of  distress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caused to participants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concerned.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time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sample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collection,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good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approach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offer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donors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choice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receiving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whether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choose not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contacted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results. Another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alternative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option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receiving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aggregate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  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become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aforementioned options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incorporated 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tiered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894521" y="2206828"/>
            <a:ext cx="4835525" cy="1162685"/>
            <a:chOff x="894521" y="2206828"/>
            <a:chExt cx="4835525" cy="1162685"/>
          </a:xfrm>
        </p:grpSpPr>
        <p:sp>
          <p:nvSpPr>
            <p:cNvPr id="5" name="object 5"/>
            <p:cNvSpPr/>
            <p:nvPr/>
          </p:nvSpPr>
          <p:spPr>
            <a:xfrm>
              <a:off x="899284" y="2211590"/>
              <a:ext cx="4826000" cy="1153160"/>
            </a:xfrm>
            <a:custGeom>
              <a:avLst/>
              <a:gdLst/>
              <a:ahLst/>
              <a:cxnLst/>
              <a:rect l="l" t="t" r="r" b="b"/>
              <a:pathLst>
                <a:path w="4826000" h="1153160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000721"/>
                  </a:lnTo>
                  <a:lnTo>
                    <a:pt x="2381" y="1088828"/>
                  </a:lnTo>
                  <a:lnTo>
                    <a:pt x="19050" y="1134071"/>
                  </a:lnTo>
                  <a:lnTo>
                    <a:pt x="64293" y="1150740"/>
                  </a:lnTo>
                  <a:lnTo>
                    <a:pt x="152400" y="1153121"/>
                  </a:lnTo>
                  <a:lnTo>
                    <a:pt x="4673041" y="1153121"/>
                  </a:lnTo>
                  <a:lnTo>
                    <a:pt x="4761147" y="1150740"/>
                  </a:lnTo>
                  <a:lnTo>
                    <a:pt x="4806391" y="1134071"/>
                  </a:lnTo>
                  <a:lnTo>
                    <a:pt x="4823059" y="1088828"/>
                  </a:lnTo>
                  <a:lnTo>
                    <a:pt x="4825441" y="1000721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F9F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9284" y="2211590"/>
              <a:ext cx="4826000" cy="1153160"/>
            </a:xfrm>
            <a:custGeom>
              <a:avLst/>
              <a:gdLst/>
              <a:ahLst/>
              <a:cxnLst/>
              <a:rect l="l" t="t" r="r" b="b"/>
              <a:pathLst>
                <a:path w="4826000" h="115316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000721"/>
                  </a:lnTo>
                  <a:lnTo>
                    <a:pt x="2381" y="1088828"/>
                  </a:lnTo>
                  <a:lnTo>
                    <a:pt x="19050" y="1134071"/>
                  </a:lnTo>
                  <a:lnTo>
                    <a:pt x="64293" y="1150740"/>
                  </a:lnTo>
                  <a:lnTo>
                    <a:pt x="152400" y="1153121"/>
                  </a:lnTo>
                  <a:lnTo>
                    <a:pt x="4673041" y="1153121"/>
                  </a:lnTo>
                  <a:lnTo>
                    <a:pt x="4761147" y="1150740"/>
                  </a:lnTo>
                  <a:lnTo>
                    <a:pt x="4806391" y="1134071"/>
                  </a:lnTo>
                  <a:lnTo>
                    <a:pt x="4823059" y="1088828"/>
                  </a:lnTo>
                  <a:lnTo>
                    <a:pt x="4825441" y="1000721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E8B9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692005" y="1957831"/>
            <a:ext cx="3240405" cy="162560"/>
          </a:xfrm>
          <a:custGeom>
            <a:avLst/>
            <a:gdLst/>
            <a:ahLst/>
            <a:cxnLst/>
            <a:rect l="l" t="t" r="r" b="b"/>
            <a:pathLst>
              <a:path w="3240404" h="162560">
                <a:moveTo>
                  <a:pt x="3176498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3176498" y="162001"/>
                </a:lnTo>
                <a:lnTo>
                  <a:pt x="3213209" y="161009"/>
                </a:lnTo>
                <a:lnTo>
                  <a:pt x="3232061" y="154063"/>
                </a:lnTo>
                <a:lnTo>
                  <a:pt x="3239006" y="135212"/>
                </a:lnTo>
                <a:lnTo>
                  <a:pt x="3239998" y="98501"/>
                </a:lnTo>
                <a:lnTo>
                  <a:pt x="3239998" y="63500"/>
                </a:lnTo>
                <a:lnTo>
                  <a:pt x="3239006" y="26789"/>
                </a:lnTo>
                <a:lnTo>
                  <a:pt x="3232061" y="7937"/>
                </a:lnTo>
                <a:lnTo>
                  <a:pt x="3213209" y="992"/>
                </a:lnTo>
                <a:lnTo>
                  <a:pt x="3176498" y="0"/>
                </a:lnTo>
                <a:close/>
              </a:path>
            </a:pathLst>
          </a:custGeom>
          <a:solidFill>
            <a:srgbClr val="E9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7299" y="527100"/>
            <a:ext cx="521017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04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10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buAutoNum type="arabicPeriod" startAt="5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7499"/>
              </a:lnSpc>
              <a:spcBef>
                <a:spcPts val="27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participants’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contribution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very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often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known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them.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emphasize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aspect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clauses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clarity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about  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sharing. See Box 11.5 for further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ctr" marL="248920">
              <a:lnSpc>
                <a:spcPct val="100000"/>
              </a:lnSpc>
              <a:spcBef>
                <a:spcPts val="9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11.5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Considerations 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endParaRPr sz="1000">
              <a:latin typeface="Palladio Uralic"/>
              <a:cs typeface="Palladio Uralic"/>
            </a:endParaRPr>
          </a:p>
          <a:p>
            <a:pPr algn="just" lvl="3" marL="466725" marR="278765" indent="-180340">
              <a:lnSpc>
                <a:spcPct val="129600"/>
              </a:lnSpc>
              <a:spcBef>
                <a:spcPts val="894"/>
              </a:spcBef>
              <a:buAutoNum type="arabicPeriod"/>
              <a:tabLst>
                <a:tab pos="467359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document should describe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donors, their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families, or communities would  receive any financial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non-financial benefits by having access to the products, tests,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discoveries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resulting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the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 algn="just" lvl="3" marL="466725" marR="28194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467359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accrued,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any,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returned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donors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were drawn in community-based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studies.</a:t>
            </a:r>
            <a:endParaRPr sz="900">
              <a:latin typeface="Palladio Uralic"/>
              <a:cs typeface="Palladio Uralic"/>
            </a:endParaRPr>
          </a:p>
          <a:p>
            <a:pPr algn="just" lvl="3" marL="466725" indent="-18097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467359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maximum extent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possible, benefits should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indirect or in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kind.</a:t>
            </a:r>
            <a:endParaRPr sz="900">
              <a:latin typeface="Palladio Uralic"/>
              <a:cs typeface="Palladio Uralic"/>
            </a:endParaRPr>
          </a:p>
          <a:p>
            <a:pPr lvl="3"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Palladio Uralic"/>
              <a:buAutoNum type="arabicPeriod"/>
            </a:pP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Role of the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7499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play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in oversight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bio-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data repositories for research,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programmes.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proposals,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require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biorepository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material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available data sets,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EC,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 an institutional one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biorepository.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15"/>
              </a:spcBef>
              <a:buAutoNum type="arabicPeriod" startAt="5"/>
              <a:tabLst>
                <a:tab pos="372745" algn="l"/>
              </a:tabLst>
            </a:pP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Biological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material/data in forensic </a:t>
            </a: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departments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of</a:t>
            </a:r>
            <a:r>
              <a:rPr dirty="0" sz="1000" spc="-30" b="1">
                <a:solidFill>
                  <a:srgbClr val="E8B90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laboratories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7499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Specimens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forensic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unrelated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(DNA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profiling)  offer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source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initial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served.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  sharing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across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globe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refining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develop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biomarkers,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identify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missing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most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difficult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circumstances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decomposed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bodies,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disaster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situations).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demand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education,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7499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consent: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deceased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permitting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approached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left-over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organs  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if sample or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anonymized.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7499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deceased has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claimant then forensic officials will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authorized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give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permission for use of material/data from its sources and be responsible for use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unclaimed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cadavers.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7499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quantity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tissue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ideally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minimal,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particularly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externally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order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preserve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dead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2778125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134	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6422"/>
            <a:ext cx="184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xiv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833488"/>
            <a:ext cx="5213350" cy="58223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750" spc="-480" b="1">
                <a:solidFill>
                  <a:srgbClr val="0066B3"/>
                </a:solidFill>
                <a:latin typeface="Verdana"/>
                <a:cs typeface="Verdana"/>
              </a:rPr>
              <a:t>ACKNOWLEDGEMENT</a:t>
            </a:r>
            <a:endParaRPr sz="1750">
              <a:latin typeface="Verdana"/>
              <a:cs typeface="Verdana"/>
            </a:endParaRPr>
          </a:p>
          <a:p>
            <a:pPr algn="just" marL="12700" marR="5080" indent="359410">
              <a:lnSpc>
                <a:spcPct val="129200"/>
              </a:lnSpc>
              <a:spcBef>
                <a:spcPts val="1400"/>
              </a:spcBef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We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acknowledge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gratitude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inspiration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patronage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of Dr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Soumya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Swaminathan,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Director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Department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update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revise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2006.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dynamic efforts and contributions of the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Advisory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Group consisting of Dr Vasantha  Muthuswamy (Chairperson), Prof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 Seth, Dr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Nandini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Kumar,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Prof N K Arora and Prof  Urmila Thatte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gratefully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acknowledged. Special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thanks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14 subcommittees who drafted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initial write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contributors who devoted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towards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chosen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perfect blend of knowledge, experience and skill to prepare different sections of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these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inputs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suggestions in the Regional and National Consultation meetings and web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 Public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Consultation are duly acknowledged. The support from WHO – country office  for India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technical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inputs and jointly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hosting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consultation meetings in Bangalore  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deeply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appreciated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acknowledged.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thanks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very motivated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Rajib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Hazam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Kalyani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Thakur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knew 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job and provided technical and secretarial support and also assisted in coordination and  communications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undertaking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exercise.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consultations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experts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face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face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well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online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consultations.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thankful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Prashant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Mathur,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Director,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Center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(NCDIR), Bengaluru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facilitating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administrative support extended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Shyam Singh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Santosh Saini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ICMR  Headquarters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Ramesha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 Somasekhar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NCDIR,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 along  with many others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recognised.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 indent="35941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hoped that this document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 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ethical challenges involved in  a variety of biomedical and health research areas and will be a useful document for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committees,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sponsors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 and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across 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99" y="7314577"/>
            <a:ext cx="1976120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464184" marR="457200" indent="-635">
              <a:lnSpc>
                <a:spcPct val="111800"/>
              </a:lnSpc>
              <a:spcBef>
                <a:spcPts val="90"/>
              </a:spcBef>
            </a:pP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Dr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Vijay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Kumar  Scientist </a:t>
            </a:r>
            <a:r>
              <a:rPr dirty="0" sz="950" spc="20">
                <a:solidFill>
                  <a:srgbClr val="231F20"/>
                </a:solidFill>
                <a:latin typeface="Palladio Uralic"/>
                <a:cs typeface="Palladio Uralic"/>
              </a:rPr>
              <a:t>G &amp;</a:t>
            </a:r>
            <a:r>
              <a:rPr dirty="0" sz="95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Head</a:t>
            </a:r>
            <a:endParaRPr sz="9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Division of </a:t>
            </a: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BMS, ICMR, New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9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2926" y="7314577"/>
            <a:ext cx="2255520" cy="511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613410" marR="606425" indent="-635">
              <a:lnSpc>
                <a:spcPct val="111800"/>
              </a:lnSpc>
              <a:spcBef>
                <a:spcPts val="90"/>
              </a:spcBef>
            </a:pP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Dr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Roli </a:t>
            </a: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Mathur 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Scientist </a:t>
            </a: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E </a:t>
            </a:r>
            <a:r>
              <a:rPr dirty="0" sz="950" spc="20">
                <a:solidFill>
                  <a:srgbClr val="231F20"/>
                </a:solidFill>
                <a:latin typeface="Palladio Uralic"/>
                <a:cs typeface="Palladio Uralic"/>
              </a:rPr>
              <a:t>&amp;</a:t>
            </a:r>
            <a:r>
              <a:rPr dirty="0" sz="95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Head</a:t>
            </a:r>
            <a:endParaRPr sz="9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Bioethics Unit, NCDIR, Bangalore</a:t>
            </a:r>
            <a:endParaRPr sz="9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6300" y="6876960"/>
            <a:ext cx="787615" cy="499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2250" y="6941895"/>
            <a:ext cx="1209738" cy="434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525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04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next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relative 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friend.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7499"/>
              </a:lnSpc>
              <a:spcBef>
                <a:spcPts val="284"/>
              </a:spcBef>
              <a:buAutoNum type="arabicPeriod" startAt="5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document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 what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tissue/organ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retained,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custodian,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duration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method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disposal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remains.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7499"/>
              </a:lnSpc>
              <a:spcBef>
                <a:spcPts val="280"/>
              </a:spcBef>
              <a:buAutoNum type="arabicPeriod" startAt="5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or revelation of any other stigmatizing factors like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deceased may have implications for family members. In such instances, all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live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should 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10160" indent="-360045">
              <a:lnSpc>
                <a:spcPct val="127499"/>
              </a:lnSpc>
              <a:spcBef>
                <a:spcPts val="285"/>
              </a:spcBef>
              <a:buAutoNum type="arabicPeriod" startAt="5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is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and approve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type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consent 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broad, tiered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or  without option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opt-out or specific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assess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whom it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relative or friend – or whether sample anonymization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done.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15"/>
              </a:spcBef>
              <a:buAutoNum type="arabicPeriod" startAt="6"/>
              <a:tabLst>
                <a:tab pos="372745" algn="l"/>
              </a:tabLst>
            </a:pP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Governance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of</a:t>
            </a:r>
            <a:r>
              <a:rPr dirty="0" sz="1000" spc="-15" b="1">
                <a:solidFill>
                  <a:srgbClr val="E8B90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biobank/biorepository</a:t>
            </a:r>
            <a:endParaRPr sz="1000">
              <a:latin typeface="Palladio Uralic"/>
              <a:cs typeface="Palladio Uralic"/>
            </a:endParaRPr>
          </a:p>
          <a:p>
            <a:pPr algn="just" marL="372110" marR="13335">
              <a:lnSpc>
                <a:spcPct val="127499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archived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established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governance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structure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requirements 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7499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Each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biorepository should have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its own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technical authorization committee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external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tandem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890" indent="-360045">
              <a:lnSpc>
                <a:spcPct val="127499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technical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authorization committee, indigenous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biorepository, should govern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specimens,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disbursement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oversee regulatory aspects like execution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MTA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data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agreement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(DTA)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7499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Stand-alone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huge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repositories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separate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authorization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to undertake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above-mentioned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tasks.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7499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biobank should have well-structured SOPs and clear guidelines for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collection,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coding,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anonymization,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storage,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retrieval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7499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technical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authorization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committee/governance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comprise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clinicians,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geneticists,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lawyers,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scientists, sociologists, epidemiologists,  statisticians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ethicists.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10"/>
              </a:spcBef>
              <a:buAutoNum type="arabicPeriod" startAt="7"/>
              <a:tabLst>
                <a:tab pos="372745" algn="l"/>
              </a:tabLst>
            </a:pP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Special issues related </a:t>
            </a: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to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 datasets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7499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increasing ease of establishing and maintaining large repositories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primary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objective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databases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 (IT)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decreasing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costs,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 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huge 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subsequent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commercialization.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Whenever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 repositories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or for subsequent commercialization, it  must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health-related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spc="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135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6692518"/>
            <a:ext cx="400050" cy="530225"/>
            <a:chOff x="6224394" y="6692518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669251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E8B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47647" y="6907148"/>
              <a:ext cx="153098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E8B9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94521" y="5432907"/>
            <a:ext cx="4835525" cy="1407795"/>
            <a:chOff x="894521" y="5432907"/>
            <a:chExt cx="4835525" cy="1407795"/>
          </a:xfrm>
        </p:grpSpPr>
        <p:sp>
          <p:nvSpPr>
            <p:cNvPr id="7" name="object 7"/>
            <p:cNvSpPr/>
            <p:nvPr/>
          </p:nvSpPr>
          <p:spPr>
            <a:xfrm>
              <a:off x="899284" y="5437670"/>
              <a:ext cx="4826000" cy="1398270"/>
            </a:xfrm>
            <a:custGeom>
              <a:avLst/>
              <a:gdLst/>
              <a:ahLst/>
              <a:cxnLst/>
              <a:rect l="l" t="t" r="r" b="b"/>
              <a:pathLst>
                <a:path w="4826000" h="1398270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245514"/>
                  </a:lnTo>
                  <a:lnTo>
                    <a:pt x="2381" y="1333620"/>
                  </a:lnTo>
                  <a:lnTo>
                    <a:pt x="19050" y="1378864"/>
                  </a:lnTo>
                  <a:lnTo>
                    <a:pt x="64293" y="1395533"/>
                  </a:lnTo>
                  <a:lnTo>
                    <a:pt x="152400" y="1397914"/>
                  </a:lnTo>
                  <a:lnTo>
                    <a:pt x="4673041" y="1397914"/>
                  </a:lnTo>
                  <a:lnTo>
                    <a:pt x="4761147" y="1395533"/>
                  </a:lnTo>
                  <a:lnTo>
                    <a:pt x="4806391" y="1378864"/>
                  </a:lnTo>
                  <a:lnTo>
                    <a:pt x="4823059" y="1333620"/>
                  </a:lnTo>
                  <a:lnTo>
                    <a:pt x="4825441" y="1245514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F9F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9284" y="5437670"/>
              <a:ext cx="4826000" cy="1398270"/>
            </a:xfrm>
            <a:custGeom>
              <a:avLst/>
              <a:gdLst/>
              <a:ahLst/>
              <a:cxnLst/>
              <a:rect l="l" t="t" r="r" b="b"/>
              <a:pathLst>
                <a:path w="4826000" h="139827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245514"/>
                  </a:lnTo>
                  <a:lnTo>
                    <a:pt x="2381" y="1333620"/>
                  </a:lnTo>
                  <a:lnTo>
                    <a:pt x="19050" y="1378864"/>
                  </a:lnTo>
                  <a:lnTo>
                    <a:pt x="64293" y="1395533"/>
                  </a:lnTo>
                  <a:lnTo>
                    <a:pt x="152400" y="1397914"/>
                  </a:lnTo>
                  <a:lnTo>
                    <a:pt x="4673041" y="1397914"/>
                  </a:lnTo>
                  <a:lnTo>
                    <a:pt x="4761147" y="1395533"/>
                  </a:lnTo>
                  <a:lnTo>
                    <a:pt x="4806391" y="1378864"/>
                  </a:lnTo>
                  <a:lnTo>
                    <a:pt x="4823059" y="1333620"/>
                  </a:lnTo>
                  <a:lnTo>
                    <a:pt x="4825441" y="1245514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4">
              <a:solidFill>
                <a:srgbClr val="E8B90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972004" y="5134330"/>
            <a:ext cx="4680585" cy="162560"/>
          </a:xfrm>
          <a:custGeom>
            <a:avLst/>
            <a:gdLst/>
            <a:ahLst/>
            <a:cxnLst/>
            <a:rect l="l" t="t" r="r" b="b"/>
            <a:pathLst>
              <a:path w="4680585" h="162560">
                <a:moveTo>
                  <a:pt x="4616500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4616500" y="162001"/>
                </a:lnTo>
                <a:lnTo>
                  <a:pt x="4653211" y="161009"/>
                </a:lnTo>
                <a:lnTo>
                  <a:pt x="4672063" y="154063"/>
                </a:lnTo>
                <a:lnTo>
                  <a:pt x="4679008" y="135212"/>
                </a:lnTo>
                <a:lnTo>
                  <a:pt x="4680000" y="98501"/>
                </a:lnTo>
                <a:lnTo>
                  <a:pt x="4680000" y="63500"/>
                </a:lnTo>
                <a:lnTo>
                  <a:pt x="4679008" y="26789"/>
                </a:lnTo>
                <a:lnTo>
                  <a:pt x="4672063" y="7937"/>
                </a:lnTo>
                <a:lnTo>
                  <a:pt x="4653211" y="992"/>
                </a:lnTo>
                <a:lnTo>
                  <a:pt x="4616500" y="0"/>
                </a:lnTo>
                <a:close/>
              </a:path>
            </a:pathLst>
          </a:custGeom>
          <a:solidFill>
            <a:srgbClr val="E9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99" y="527100"/>
            <a:ext cx="5212715" cy="7172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04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Biological Materials, Biobanking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Datasets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diligence, including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7499"/>
              </a:lnSpc>
              <a:spcBef>
                <a:spcPts val="284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proliferation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data mining and other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 tools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employed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existing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databases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reduce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related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establish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legitimacy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mining,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 and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usefulness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information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 groups (such 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group).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accuracy, data security,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possibility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legal  liability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outsourced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sold.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Auditing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done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detect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misuse.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7499"/>
              </a:lnSpc>
              <a:spcBef>
                <a:spcPts val="280"/>
              </a:spcBef>
              <a:buAutoNum type="arabicPeriod" startAt="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increasingly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outside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 healthcare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settings. 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third parties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 for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 gain.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raise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wide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spectrum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ranging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rights,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autonomy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individuals. There 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unique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sources, scale,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open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provisions.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security, sharing, rights,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 and others surrounding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closely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examined.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7499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Databases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maintained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electronic/digital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formats,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linked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internet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networks,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using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cloud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computing technologies and those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big data initiatives, 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confidentiality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biobanks or traditional paper-based data repositories. Hence, in such situations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all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reasonable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adopted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respect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individuals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11.6.</a:t>
            </a:r>
            <a:endParaRPr sz="1000">
              <a:latin typeface="Palladio Uralic"/>
              <a:cs typeface="Palladio Uralic"/>
            </a:endParaRPr>
          </a:p>
          <a:p>
            <a:pPr marL="561975">
              <a:lnSpc>
                <a:spcPct val="100000"/>
              </a:lnSpc>
              <a:spcBef>
                <a:spcPts val="10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11.6 Measures to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confidentiality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350">
              <a:latin typeface="Palladio Uralic"/>
              <a:cs typeface="Palladio Uralic"/>
            </a:endParaRPr>
          </a:p>
          <a:p>
            <a:pPr lvl="3" marL="466725" indent="-180975">
              <a:lnSpc>
                <a:spcPct val="100000"/>
              </a:lnSpc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physical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safety and security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devices and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computer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servers</a:t>
            </a:r>
            <a:endParaRPr sz="900">
              <a:latin typeface="Palladio Uralic"/>
              <a:cs typeface="Palladio Uralic"/>
            </a:endParaRPr>
          </a:p>
          <a:p>
            <a:pPr lvl="3" marL="466725" indent="-180975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Take data security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measures such as password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endParaRPr sz="900">
              <a:latin typeface="Palladio Uralic"/>
              <a:cs typeface="Palladio Uralic"/>
            </a:endParaRPr>
          </a:p>
          <a:p>
            <a:pPr lvl="3" marL="466725" marR="28067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differential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role-based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controlled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elements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endParaRPr sz="900">
              <a:latin typeface="Palladio Uralic"/>
              <a:cs typeface="Palladio Uralic"/>
            </a:endParaRPr>
          </a:p>
          <a:p>
            <a:pPr lvl="3" marL="46672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67359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encryption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transferred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location/device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another</a:t>
            </a:r>
            <a:endParaRPr sz="900">
              <a:latin typeface="Palladio Uralic"/>
              <a:cs typeface="Palladio Uralic"/>
            </a:endParaRPr>
          </a:p>
          <a:p>
            <a:pPr lvl="3" marL="466725" marR="28130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Ensure benefit sharing with owners and related legal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since, unlike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  countries, India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does not have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data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yet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95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b="1">
                <a:solidFill>
                  <a:srgbClr val="E8B909"/>
                </a:solidFill>
                <a:latin typeface="Palladio Uralic"/>
                <a:cs typeface="Palladio Uralic"/>
              </a:rPr>
              <a:t>11.8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Contingency</a:t>
            </a:r>
            <a:r>
              <a:rPr dirty="0" sz="1000" spc="70" b="1">
                <a:solidFill>
                  <a:srgbClr val="E8B909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E8B909"/>
                </a:solidFill>
                <a:latin typeface="Palladio Uralic"/>
                <a:cs typeface="Palladio Uralic"/>
              </a:rPr>
              <a:t>plan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7499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of the important but often neglected ethical issues related to biorepository is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legacy or contingency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contingent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sustainability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26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1574762"/>
            <a:ext cx="5219700" cy="6544309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438784" marR="441325">
              <a:lnSpc>
                <a:spcPct val="101899"/>
              </a:lnSpc>
              <a:spcBef>
                <a:spcPts val="55"/>
              </a:spcBef>
            </a:pPr>
            <a:r>
              <a:rPr dirty="0" sz="1800" spc="-455" b="1">
                <a:solidFill>
                  <a:srgbClr val="F26322"/>
                </a:solidFill>
                <a:latin typeface="Verdana"/>
                <a:cs typeface="Verdana"/>
              </a:rPr>
              <a:t>RESEARCH </a:t>
            </a:r>
            <a:r>
              <a:rPr dirty="0" sz="1800" spc="-500" b="1">
                <a:solidFill>
                  <a:srgbClr val="F26322"/>
                </a:solidFill>
                <a:latin typeface="Verdana"/>
                <a:cs typeface="Verdana"/>
              </a:rPr>
              <a:t>DURING </a:t>
            </a:r>
            <a:r>
              <a:rPr dirty="0" sz="1800" spc="-495" b="1">
                <a:solidFill>
                  <a:srgbClr val="F26322"/>
                </a:solidFill>
                <a:latin typeface="Verdana"/>
                <a:cs typeface="Verdana"/>
              </a:rPr>
              <a:t>HUMANITARIAN </a:t>
            </a:r>
            <a:r>
              <a:rPr dirty="0" sz="1800" spc="-455" b="1">
                <a:solidFill>
                  <a:srgbClr val="F26322"/>
                </a:solidFill>
                <a:latin typeface="Verdana"/>
                <a:cs typeface="Verdana"/>
              </a:rPr>
              <a:t>EMERGENCIES  </a:t>
            </a:r>
            <a:r>
              <a:rPr dirty="0" sz="1800" spc="-509" b="1">
                <a:solidFill>
                  <a:srgbClr val="F26322"/>
                </a:solidFill>
                <a:latin typeface="Verdana"/>
                <a:cs typeface="Verdana"/>
              </a:rPr>
              <a:t>AND   </a:t>
            </a:r>
            <a:r>
              <a:rPr dirty="0" sz="1800" spc="-484" b="1">
                <a:solidFill>
                  <a:srgbClr val="F26322"/>
                </a:solidFill>
                <a:latin typeface="Verdana"/>
                <a:cs typeface="Verdana"/>
              </a:rPr>
              <a:t> </a:t>
            </a:r>
            <a:r>
              <a:rPr dirty="0" sz="1800" spc="-475" b="1">
                <a:solidFill>
                  <a:srgbClr val="F26322"/>
                </a:solidFill>
                <a:latin typeface="Verdana"/>
                <a:cs typeface="Verdana"/>
              </a:rPr>
              <a:t>DISASTERS</a:t>
            </a:r>
            <a:endParaRPr sz="1800">
              <a:latin typeface="Verdana"/>
              <a:cs typeface="Verdana"/>
            </a:endParaRPr>
          </a:p>
          <a:p>
            <a:pPr algn="just" marL="372110" marR="6985" indent="-360045">
              <a:lnSpc>
                <a:spcPct val="129200"/>
              </a:lnSpc>
              <a:spcBef>
                <a:spcPts val="9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12.0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or disaster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event or series of events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represents  a critical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threat to the health,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safety, security or well-being of a community or other  large group of people, usually covering a wide land area. For the purpose of these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humanitarian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emergencies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disasters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man-made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natural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frequency. Emergencies,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earthquake,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flood, mass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migration, conflict and outbreak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substantial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damage affecting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persons,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communities, society and state(s), create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imbalance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capacity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survivors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whose  lives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threatened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period.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circumstances 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enable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efficient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ongoing emergency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plan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future emergency situations.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Local,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responses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preparedness,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interfering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measures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crisis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ecology,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reducing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morbidity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mortality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events.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 raise complex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 The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communications,  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infrastructure,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governance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frameworks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affected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situations,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create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challenges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feasibility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oversight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conduct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research. 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to undertake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quickly, this should not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 scientific validity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need to uphold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requirements.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attention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paid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effect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perceptions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altered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increased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vulnerabilities,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provider–patient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researcher–participant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integrity of studies and ethical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processes. A unique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  would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rapidly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evolving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priorities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cannot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outside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humanitarian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situation.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Designing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adopting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innovative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research,  based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rapidly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evolving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uncertainties,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yield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scientifically valid 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another significant challenge.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challenges are  inadequate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 a study and lack of infrastructure facilities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Palladio Uralic"/>
              <a:cs typeface="Palladio Uralic"/>
            </a:endParaRPr>
          </a:p>
          <a:p>
            <a:pPr algn="ctr" marR="1905">
              <a:lnSpc>
                <a:spcPct val="100000"/>
              </a:lnSpc>
              <a:spcBef>
                <a:spcPts val="5"/>
              </a:spcBef>
              <a:tabLst>
                <a:tab pos="50120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27267" y="911275"/>
            <a:ext cx="890269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12</a:t>
            </a:r>
            <a:endParaRPr sz="11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26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985" cy="723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52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during Humanitarian Emergencies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Disasters</a:t>
            </a:r>
            <a:endParaRPr sz="1050">
              <a:latin typeface="Palladio Uralic"/>
              <a:cs typeface="Palladio Uralic"/>
            </a:endParaRPr>
          </a:p>
          <a:p>
            <a:pPr algn="just" marL="372110" marR="8255">
              <a:lnSpc>
                <a:spcPct val="129200"/>
              </a:lnSpc>
              <a:spcBef>
                <a:spcPts val="950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disrupted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physical-socio-cultural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environment.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role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such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very important in reviewing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protocols prepared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 situation(s). Responsiveness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situation, supervision,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heightened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of violence are other factors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considered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Pre-emptive 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research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preparation 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for future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humanitarian</a:t>
            </a:r>
            <a:r>
              <a:rPr dirty="0" sz="1000" spc="-35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emergency</a:t>
            </a:r>
            <a:endParaRPr sz="100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disaster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cyclical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frequency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phenomenon.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 if a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planned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various implications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ecological effects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 could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 arrangements about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 to be  addressed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advance of a future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89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draft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expedite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process.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occurrence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who could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an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acceptable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LAR in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absence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intended LARs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(authorized/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acceptable)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situations.</a:t>
            </a:r>
            <a:endParaRPr sz="1000">
              <a:latin typeface="Palladio Uralic"/>
              <a:cs typeface="Palladio Uralic"/>
            </a:endParaRPr>
          </a:p>
          <a:p>
            <a:pPr algn="just" lvl="1" marL="404495" indent="-39179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404495" algn="l"/>
              </a:tabLst>
            </a:pP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Informed consent</a:t>
            </a:r>
            <a:r>
              <a:rPr dirty="0" sz="1000" spc="-10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requirements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Obtaining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 informed consent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challenge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decisional capacity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differentiate between reliefs offered and research components.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very  clearly distinguished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Additional safeguards are required for participants due to their vulnerability,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example, counselling,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psychological help, medical advice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stakeholder  consultation.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might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duress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traumatized.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situation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obligated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is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respectful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89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strive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identify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address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barriers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voluntary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resort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inducements for 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roles of researchers, caregivers and volunteer workers must always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clarified,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declared.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research involves incompetent individuals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minors),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the LAR should  give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protections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might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cases,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342" y="0"/>
                </a:moveTo>
                <a:lnTo>
                  <a:pt x="0" y="0"/>
                </a:lnTo>
                <a:lnTo>
                  <a:pt x="0" y="216001"/>
                </a:lnTo>
                <a:lnTo>
                  <a:pt x="342" y="216001"/>
                </a:lnTo>
                <a:lnTo>
                  <a:pt x="342" y="0"/>
                </a:lnTo>
                <a:close/>
              </a:path>
              <a:path w="6624320" h="216534">
                <a:moveTo>
                  <a:pt x="6624002" y="0"/>
                </a:moveTo>
                <a:lnTo>
                  <a:pt x="368" y="0"/>
                </a:lnTo>
                <a:lnTo>
                  <a:pt x="368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26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7278598"/>
            <a:ext cx="400050" cy="530225"/>
            <a:chOff x="6224394" y="7278598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727859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26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46797" y="7493228"/>
              <a:ext cx="154787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94521" y="3843477"/>
            <a:ext cx="4835525" cy="1177290"/>
            <a:chOff x="894521" y="3843477"/>
            <a:chExt cx="4835525" cy="1177290"/>
          </a:xfrm>
        </p:grpSpPr>
        <p:sp>
          <p:nvSpPr>
            <p:cNvPr id="10" name="object 10"/>
            <p:cNvSpPr/>
            <p:nvPr/>
          </p:nvSpPr>
          <p:spPr>
            <a:xfrm>
              <a:off x="899284" y="3848239"/>
              <a:ext cx="4826000" cy="1167765"/>
            </a:xfrm>
            <a:custGeom>
              <a:avLst/>
              <a:gdLst/>
              <a:ahLst/>
              <a:cxnLst/>
              <a:rect l="l" t="t" r="r" b="b"/>
              <a:pathLst>
                <a:path w="4826000" h="1167764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015276"/>
                  </a:lnTo>
                  <a:lnTo>
                    <a:pt x="2381" y="1103382"/>
                  </a:lnTo>
                  <a:lnTo>
                    <a:pt x="19050" y="1148626"/>
                  </a:lnTo>
                  <a:lnTo>
                    <a:pt x="64293" y="1165294"/>
                  </a:lnTo>
                  <a:lnTo>
                    <a:pt x="152400" y="1167676"/>
                  </a:lnTo>
                  <a:lnTo>
                    <a:pt x="4673041" y="1167676"/>
                  </a:lnTo>
                  <a:lnTo>
                    <a:pt x="4761147" y="1165294"/>
                  </a:lnTo>
                  <a:lnTo>
                    <a:pt x="4806391" y="1148626"/>
                  </a:lnTo>
                  <a:lnTo>
                    <a:pt x="4823059" y="1103382"/>
                  </a:lnTo>
                  <a:lnTo>
                    <a:pt x="4825441" y="1015276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FFE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284" y="3848239"/>
              <a:ext cx="4826000" cy="1167765"/>
            </a:xfrm>
            <a:custGeom>
              <a:avLst/>
              <a:gdLst/>
              <a:ahLst/>
              <a:cxnLst/>
              <a:rect l="l" t="t" r="r" b="b"/>
              <a:pathLst>
                <a:path w="4826000" h="1167764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015276"/>
                  </a:lnTo>
                  <a:lnTo>
                    <a:pt x="2381" y="1103382"/>
                  </a:lnTo>
                  <a:lnTo>
                    <a:pt x="19050" y="1148626"/>
                  </a:lnTo>
                  <a:lnTo>
                    <a:pt x="64293" y="1165294"/>
                  </a:lnTo>
                  <a:lnTo>
                    <a:pt x="152400" y="1167676"/>
                  </a:lnTo>
                  <a:lnTo>
                    <a:pt x="4673041" y="1167676"/>
                  </a:lnTo>
                  <a:lnTo>
                    <a:pt x="4761147" y="1165294"/>
                  </a:lnTo>
                  <a:lnTo>
                    <a:pt x="4806391" y="1148626"/>
                  </a:lnTo>
                  <a:lnTo>
                    <a:pt x="4823059" y="1103382"/>
                  </a:lnTo>
                  <a:lnTo>
                    <a:pt x="4825441" y="1015276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263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331998" y="3558070"/>
            <a:ext cx="3960495" cy="162560"/>
          </a:xfrm>
          <a:custGeom>
            <a:avLst/>
            <a:gdLst/>
            <a:ahLst/>
            <a:cxnLst/>
            <a:rect l="l" t="t" r="r" b="b"/>
            <a:pathLst>
              <a:path w="3960495" h="162560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8501"/>
                </a:lnTo>
                <a:lnTo>
                  <a:pt x="992" y="135212"/>
                </a:lnTo>
                <a:lnTo>
                  <a:pt x="7937" y="154063"/>
                </a:lnTo>
                <a:lnTo>
                  <a:pt x="26789" y="161009"/>
                </a:lnTo>
                <a:lnTo>
                  <a:pt x="63500" y="162001"/>
                </a:lnTo>
                <a:lnTo>
                  <a:pt x="3896499" y="162001"/>
                </a:lnTo>
                <a:lnTo>
                  <a:pt x="3933210" y="161009"/>
                </a:lnTo>
                <a:lnTo>
                  <a:pt x="3952062" y="154063"/>
                </a:lnTo>
                <a:lnTo>
                  <a:pt x="3959007" y="135212"/>
                </a:lnTo>
                <a:lnTo>
                  <a:pt x="3959999" y="98501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F9AD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7299" y="527100"/>
            <a:ext cx="5213350" cy="7103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52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during Humanitarian Emergencies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Disasters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untraceable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deceased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relatives.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individual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institution/agency conducting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0"/>
              </a:spcBef>
              <a:buAutoNum type="arabicPeriod" startAt="7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seeking waiver of consent,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give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rationale justifying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waiver.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waiver after careful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issue. See  section 5 for further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7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When consent of the participant/LAR/assent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not possible due to the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situation,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administered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participant/LAR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 later stage, when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 allows.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this should 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prior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EC.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3"/>
              <a:tabLst>
                <a:tab pos="372745" algn="l"/>
              </a:tabLst>
            </a:pP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Risk-minimization and equitable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distribution 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of benefits and </a:t>
            </a:r>
            <a:r>
              <a:rPr dirty="0" sz="1000" spc="-10" b="1">
                <a:solidFill>
                  <a:srgbClr val="F26322"/>
                </a:solidFill>
                <a:latin typeface="Palladio Uralic"/>
                <a:cs typeface="Palladio Uralic"/>
              </a:rPr>
              <a:t>risks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Considerations for fair selection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described in Box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12.1.</a:t>
            </a:r>
            <a:endParaRPr sz="1000">
              <a:latin typeface="Palladio Uralic"/>
              <a:cs typeface="Palladio Uralic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Palladio Uralic"/>
              <a:buAutoNum type="arabicPeriod"/>
            </a:pPr>
            <a:endParaRPr sz="10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12.1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Considerations for fair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selection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200">
              <a:latin typeface="Palladio Uralic"/>
              <a:cs typeface="Palladio Uralic"/>
            </a:endParaRPr>
          </a:p>
          <a:p>
            <a:pPr lvl="3" marL="466725" indent="-180975">
              <a:lnSpc>
                <a:spcPct val="100000"/>
              </a:lnSpc>
              <a:buAutoNum type="arabicPeriod"/>
              <a:tabLst>
                <a:tab pos="467359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overall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effort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over-sample,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particularly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segments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population.</a:t>
            </a:r>
            <a:endParaRPr sz="900">
              <a:latin typeface="Palladio Uralic"/>
              <a:cs typeface="Palladio Uralic"/>
            </a:endParaRPr>
          </a:p>
          <a:p>
            <a:pPr lvl="3" marL="466725" marR="28130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Explicit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selection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criteria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prioritization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proper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justification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 be provided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protocol.</a:t>
            </a:r>
            <a:endParaRPr sz="900">
              <a:latin typeface="Palladio Uralic"/>
              <a:cs typeface="Palladio Uralic"/>
            </a:endParaRPr>
          </a:p>
          <a:p>
            <a:pPr lvl="3" marL="466725" marR="28321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Efforts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 taken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exploited during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project by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imposing additional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burdens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them.</a:t>
            </a:r>
            <a:endParaRPr sz="900">
              <a:latin typeface="Palladio Uralic"/>
              <a:cs typeface="Palladio Uralic"/>
            </a:endParaRPr>
          </a:p>
          <a:p>
            <a:pPr lvl="3" marL="46672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67359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desirable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set up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DSMB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frequently review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check on risk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quantum.</a:t>
            </a:r>
            <a:endParaRPr sz="900">
              <a:latin typeface="Palladio Uralic"/>
              <a:cs typeface="Palladio Uralic"/>
            </a:endParaRPr>
          </a:p>
          <a:p>
            <a:pPr lvl="3"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Palladio Uralic"/>
              <a:buAutoNum type="arabicPeriod"/>
            </a:pPr>
            <a:endParaRPr sz="9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buAutoNum type="arabicPeriod" startAt="2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positive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 similar disaster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Whenever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reached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researcher(s) and  disaster affected communities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sharing,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extended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  disaster affected communities wherever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Privacy 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and</a:t>
            </a:r>
            <a:r>
              <a:rPr dirty="0" sz="1000" spc="-15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confidentiality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Disruption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governance,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infrastructure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communication networks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inflow of  visitors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breach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stigmatization and discrimination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minimized  at all stages 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(culturally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scientifically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valid)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  dignity,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confidentiality of individuals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26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0810" cy="711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52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during Humanitarian Emergencies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Disasters</a:t>
            </a:r>
            <a:endParaRPr sz="1050">
              <a:latin typeface="Palladio Uralic"/>
              <a:cs typeface="Palladio Uralic"/>
            </a:endParaRPr>
          </a:p>
          <a:p>
            <a:pPr algn="just" marL="372110" marR="5715" indent="-36004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12.4.3 Efforts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to protect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identifying information about individuals and  communities, for example,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print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visual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media.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2745" algn="l"/>
              </a:tabLst>
            </a:pP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Ethics review</a:t>
            </a:r>
            <a:r>
              <a:rPr dirty="0" sz="1000" spc="-10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procedures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disasters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expedited review/scheduled/unscheduled full committee meetings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decided 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 Secretary on a case-to-case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urgency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an expedited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done, full ethical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soon as  possible.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Meticulous documentation and archiving are 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enable future application in  similar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Suggestions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expedite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below: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Measures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such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virtual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tele-conferences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attempted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face-to-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face meetings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35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exceptional situations,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preliminary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procedures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including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but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not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restricted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data/sample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likely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rapidly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deteriorate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perish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allowed 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underway.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Available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protocol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templates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could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reviewed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expedite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process.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Re-review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done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emergency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situation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changes.</a:t>
            </a:r>
            <a:endParaRPr sz="1000">
              <a:latin typeface="Times New Roman"/>
              <a:cs typeface="Times New Roman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situations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where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members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local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ECs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unavailable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emergency,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recognized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initiating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until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convene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develop procedures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appropriate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and monitoring</a:t>
            </a:r>
            <a:r>
              <a:rPr dirty="0" sz="1000" spc="-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 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case-by-case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basis, some protocols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require re- 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situation may change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closely monitor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and outcome 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2745" algn="l"/>
              </a:tabLst>
            </a:pP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Post-research</a:t>
            </a:r>
            <a:r>
              <a:rPr dirty="0" sz="1000" spc="-10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benefit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strive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beneficial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interventions,  which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till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administrative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support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restored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regular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services.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7"/>
              <a:tabLst>
                <a:tab pos="372745" algn="l"/>
              </a:tabLst>
            </a:pP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10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considerations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fragile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political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environments with disruption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342" y="0"/>
                </a:moveTo>
                <a:lnTo>
                  <a:pt x="0" y="0"/>
                </a:lnTo>
                <a:lnTo>
                  <a:pt x="0" y="216001"/>
                </a:lnTo>
                <a:lnTo>
                  <a:pt x="342" y="216001"/>
                </a:lnTo>
                <a:lnTo>
                  <a:pt x="342" y="0"/>
                </a:lnTo>
                <a:close/>
              </a:path>
              <a:path w="6624320" h="216534">
                <a:moveTo>
                  <a:pt x="6624002" y="0"/>
                </a:moveTo>
                <a:lnTo>
                  <a:pt x="368" y="0"/>
                </a:lnTo>
                <a:lnTo>
                  <a:pt x="368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26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081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52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during Humanitarian Emergencies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Disasters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undertake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steps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community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trust.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engage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culturally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 manner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trust.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team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preferably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describe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preliminary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community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90">
                <a:solidFill>
                  <a:srgbClr val="231F20"/>
                </a:solidFill>
                <a:latin typeface="Times New Roman"/>
                <a:cs typeface="Times New Roman"/>
              </a:rPr>
              <a:t>mapping/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scoping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exercise.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Wherever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possible,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community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representatives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advocates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involved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conceptualization, review, research and dissemination of research results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settings.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outbreak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infectious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unregistered 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experimental interventions (MEURI)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approved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with the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following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precautions: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thorough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scientific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conducted,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followed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ethics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constituted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Oversight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by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local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 is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necessary.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Only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product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complying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GMP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used.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Rescue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medicines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supportive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treatment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accessible.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Sharing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safety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efficacy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would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beneficial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reduce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delay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process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important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carried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out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care.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Planning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done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community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engagement.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Fair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distribution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ensured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when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faced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scarce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supply.</a:t>
            </a:r>
            <a:endParaRPr sz="1000">
              <a:latin typeface="Times New Roman"/>
              <a:cs typeface="Times New Roman"/>
            </a:endParaRPr>
          </a:p>
          <a:p>
            <a:pPr lvl="1" marL="372745" indent="-360045">
              <a:lnSpc>
                <a:spcPct val="100000"/>
              </a:lnSpc>
              <a:spcBef>
                <a:spcPts val="635"/>
              </a:spcBef>
              <a:buAutoNum type="arabicPeriod" startAt="8"/>
              <a:tabLst>
                <a:tab pos="372110" algn="l"/>
                <a:tab pos="372745" algn="l"/>
              </a:tabLst>
            </a:pP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Continuation of ongoing research when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a 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humanitarian </a:t>
            </a:r>
            <a:r>
              <a:rPr dirty="0" sz="1000" b="1">
                <a:solidFill>
                  <a:srgbClr val="F26322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F26322"/>
                </a:solidFill>
                <a:latin typeface="Palladio Uralic"/>
                <a:cs typeface="Palladio Uralic"/>
              </a:rPr>
              <a:t>occurs</a:t>
            </a:r>
            <a:endParaRPr sz="1000">
              <a:latin typeface="Palladio Uralic"/>
              <a:cs typeface="Palladio Uralic"/>
            </a:endParaRPr>
          </a:p>
          <a:p>
            <a:pPr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to be suspended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 with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 back to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regarding continuation of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not.</a:t>
            </a:r>
            <a:endParaRPr sz="1000">
              <a:latin typeface="Palladio Uralic"/>
              <a:cs typeface="Palladio Uralic"/>
            </a:endParaRPr>
          </a:p>
          <a:p>
            <a:pPr lvl="2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Amendments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incorporated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proposal(s)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align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needs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arising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re-consent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frequent monitoring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635"/>
              </a:spcBef>
              <a:buAutoNum type="arabicPeriod" startAt="8"/>
              <a:tabLst>
                <a:tab pos="372110" algn="l"/>
                <a:tab pos="372745" algn="l"/>
              </a:tabLst>
            </a:pP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International participation in</a:t>
            </a:r>
            <a:r>
              <a:rPr dirty="0" sz="1000" spc="-10" b="1">
                <a:solidFill>
                  <a:srgbClr val="F26322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26322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of research 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situation, which involves a foreign  researcher/institution, must involve local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partner(s).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141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7278598"/>
            <a:ext cx="400050" cy="530225"/>
            <a:chOff x="6224394" y="7278598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727859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26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46797" y="7493228"/>
              <a:ext cx="154787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26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350" cy="2186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52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during Humanitarian Emergencies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10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Disasters</a:t>
            </a:r>
            <a:endParaRPr sz="1050">
              <a:latin typeface="Palladio Uralic"/>
              <a:cs typeface="Palladio Uralic"/>
            </a:endParaRPr>
          </a:p>
          <a:p>
            <a:pPr marL="372110" marR="5080" indent="-36004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12.9.2 Existing guidelines on international collaboration for biological samples, data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intellectual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property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endParaRPr sz="1000">
              <a:latin typeface="Palladio Uralic"/>
              <a:cs typeface="Palladio Uralic"/>
            </a:endParaRPr>
          </a:p>
          <a:p>
            <a:pPr marL="37211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3.8.3 for further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lvl="2" marL="372110" marR="8255" indent="-36004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monitor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progress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and compliance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various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clauses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collaboration.</a:t>
            </a:r>
            <a:endParaRPr sz="1000">
              <a:latin typeface="Palladio Uralic"/>
              <a:cs typeface="Palladio Uralic"/>
            </a:endParaRPr>
          </a:p>
          <a:p>
            <a:pPr lvl="2" marL="372110" marR="8255" indent="-360045">
              <a:lnSpc>
                <a:spcPct val="129200"/>
              </a:lnSpc>
              <a:spcBef>
                <a:spcPts val="284"/>
              </a:spcBef>
              <a:buAutoNum type="arabicPeriod" startAt="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local authorities, wherever  applicable.</a:t>
            </a:r>
            <a:endParaRPr sz="1000">
              <a:latin typeface="Palladio Uralic"/>
              <a:cs typeface="Palladio Uralic"/>
            </a:endParaRPr>
          </a:p>
          <a:p>
            <a:pPr lvl="2" marL="372110" marR="6985" indent="-36004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help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developing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capacity of local researchers and sites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key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learning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points to the 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1538287"/>
            <a:ext cx="5209540" cy="658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44500" marR="75565" indent="-360045">
              <a:lnSpc>
                <a:spcPct val="116700"/>
              </a:lnSpc>
              <a:spcBef>
                <a:spcPts val="10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Policy statement on ethical considerations involved in 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Delhi: 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1980.</a:t>
            </a:r>
            <a:endParaRPr sz="1000">
              <a:latin typeface="Palladio Uralic"/>
              <a:cs typeface="Palladio Uralic"/>
            </a:endParaRPr>
          </a:p>
          <a:p>
            <a:pPr algn="just" marL="444500" marR="76835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Delhi: Indian 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2000.</a:t>
            </a:r>
            <a:endParaRPr sz="1000">
              <a:latin typeface="Palladio Uralic"/>
              <a:cs typeface="Palladio Uralic"/>
            </a:endParaRPr>
          </a:p>
          <a:p>
            <a:pPr algn="just" marL="444500" marR="80010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2006.</a:t>
            </a:r>
            <a:endParaRPr sz="1000">
              <a:latin typeface="Palladio Uralic"/>
              <a:cs typeface="Palladio Uralic"/>
            </a:endParaRPr>
          </a:p>
          <a:p>
            <a:pPr algn="just" marL="444500" marR="76200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practice.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Delhi: Central Drugs Standard 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Organization;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2004.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http://www.cdsco.nic.in/html/gcp1.html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  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0485" indent="-360045">
              <a:lnSpc>
                <a:spcPct val="116700"/>
              </a:lnSpc>
              <a:spcBef>
                <a:spcPts val="14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 Y of the 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1940,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June 2005, India 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[statute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http://cdsco.nic.in/writereaddata/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Drugs&amp;CosmeticAct.pdf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06 Aug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6835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Delhi: 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 Research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Department of Biotechnology;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1000">
              <a:latin typeface="Palladio Uralic"/>
              <a:cs typeface="Palladio Uralic"/>
            </a:endParaRPr>
          </a:p>
          <a:p>
            <a:pPr algn="just" marL="444500" marR="73660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Nuremberg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Code,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1947.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In: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criminals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Nuremberg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Military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Tribunals under Control Council Law No. 10. Washington DC: US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Government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Printing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Office;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1949;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2:181-182.</a:t>
            </a:r>
            <a:endParaRPr sz="1000">
              <a:latin typeface="Palladio Uralic"/>
              <a:cs typeface="Palladio Uralic"/>
            </a:endParaRPr>
          </a:p>
          <a:p>
            <a:pPr algn="just" marL="444500" marR="76200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Declaration of Helsinki: ethical principles for medical research involving human  subjects.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Fortaleza: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Association.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2013;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https://www.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wma.net/wp-content/uploads/2016/11/DoH-Oct2013-JAMA.pdf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08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Sept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6200" indent="-360045">
              <a:lnSpc>
                <a:spcPct val="116700"/>
              </a:lnSpc>
              <a:spcBef>
                <a:spcPts val="14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National Commission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Behavioral 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Belmont report: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protection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 of research. Washington DC: Department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Education and Welfare;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1979.</a:t>
            </a:r>
            <a:endParaRPr sz="1000">
              <a:latin typeface="Palladio Uralic"/>
              <a:cs typeface="Palladio Uralic"/>
            </a:endParaRPr>
          </a:p>
          <a:p>
            <a:pPr algn="just" marL="444500" marR="76835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Federal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Subjects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(‘Common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Rule’).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U.S.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Department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Services; (1991); 2001,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1000">
              <a:latin typeface="Palladio Uralic"/>
              <a:cs typeface="Palladio Uralic"/>
            </a:endParaRPr>
          </a:p>
          <a:p>
            <a:pPr algn="just" marL="444500" marR="76835" indent="-360045">
              <a:lnSpc>
                <a:spcPct val="116700"/>
              </a:lnSpc>
              <a:spcBef>
                <a:spcPts val="140"/>
              </a:spcBef>
              <a:buAutoNum type="arabicPeriod"/>
              <a:tabLst>
                <a:tab pos="445134" algn="l"/>
              </a:tabLst>
            </a:pP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clinical practice guidelines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E6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(R1).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International Conference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Harmonization;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1996.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https://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  <a:hlinkClick r:id="rId5"/>
              </a:rPr>
              <a:t>www.ich.org/fileadmin/Public_Web_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Site/ICH_Products/Guidelines/Efficacy/E6/E6_R1_Guideline.pdf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(accessed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02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Sept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6835" indent="-360045">
              <a:lnSpc>
                <a:spcPct val="116700"/>
              </a:lnSpc>
              <a:spcBef>
                <a:spcPts val="14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Integrated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Addendum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ICH E6(R1):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Practice E6(R2). 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http://www.ich.org/fileadmin/Public_Web_Site/ICH_Products/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Guidelines/Efficacy/E6/E6_R2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Step_4.pdf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02 Sep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50"/>
            <a:ext cx="635" cy="216535"/>
          </a:xfrm>
          <a:custGeom>
            <a:avLst/>
            <a:gdLst/>
            <a:ahLst/>
            <a:cxnLst/>
            <a:rect l="l" t="t" r="r" b="b"/>
            <a:pathLst>
              <a:path w="635" h="216534">
                <a:moveTo>
                  <a:pt x="353" y="0"/>
                </a:moveTo>
                <a:lnTo>
                  <a:pt x="0" y="0"/>
                </a:lnTo>
                <a:lnTo>
                  <a:pt x="0" y="216001"/>
                </a:lnTo>
                <a:lnTo>
                  <a:pt x="353" y="216001"/>
                </a:lnTo>
                <a:lnTo>
                  <a:pt x="353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09123" y="1110868"/>
            <a:ext cx="16059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20" b="1">
                <a:solidFill>
                  <a:srgbClr val="0066B3"/>
                </a:solidFill>
                <a:latin typeface="Verdana"/>
                <a:cs typeface="Verdana"/>
              </a:rPr>
              <a:t>LIST </a:t>
            </a:r>
            <a:r>
              <a:rPr dirty="0" sz="1600" spc="-434" b="1">
                <a:solidFill>
                  <a:srgbClr val="0066B3"/>
                </a:solidFill>
                <a:latin typeface="Verdana"/>
                <a:cs typeface="Verdana"/>
              </a:rPr>
              <a:t>OF</a:t>
            </a:r>
            <a:r>
              <a:rPr dirty="0" sz="1600" spc="-400" b="1">
                <a:solidFill>
                  <a:srgbClr val="0066B3"/>
                </a:solidFill>
                <a:latin typeface="Verdana"/>
                <a:cs typeface="Verdana"/>
              </a:rPr>
              <a:t> REFERENCES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577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527100"/>
            <a:ext cx="5137785" cy="717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List of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references</a:t>
            </a:r>
            <a:endParaRPr sz="1050">
              <a:latin typeface="Palladio Uralic"/>
              <a:cs typeface="Palladio Uralic"/>
            </a:endParaRPr>
          </a:p>
          <a:p>
            <a:pPr marL="372110" marR="73025" indent="-360045">
              <a:lnSpc>
                <a:spcPct val="116700"/>
              </a:lnSpc>
              <a:spcBef>
                <a:spcPts val="1100"/>
              </a:spcBef>
              <a:buAutoNum type="arabicPeriod" startAt="13"/>
              <a:tabLst>
                <a:tab pos="372110" algn="l"/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Report and Recommendations of the National Bioethics Advisory Commission.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Bethesda: The 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Bioethics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Advisory Commission;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August, 2001.</a:t>
            </a:r>
            <a:endParaRPr sz="1000">
              <a:latin typeface="Palladio Uralic"/>
              <a:cs typeface="Palladio Uralic"/>
            </a:endParaRPr>
          </a:p>
          <a:p>
            <a:pPr marL="372110" marR="76835" indent="-360045">
              <a:lnSpc>
                <a:spcPct val="116700"/>
              </a:lnSpc>
              <a:spcBef>
                <a:spcPts val="145"/>
              </a:spcBef>
              <a:buAutoNum type="arabicPeriod" startAt="13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Geneva: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for International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Sciences;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2002.</a:t>
            </a:r>
            <a:endParaRPr sz="1000">
              <a:latin typeface="Palladio Uralic"/>
              <a:cs typeface="Palladio Uralic"/>
            </a:endParaRPr>
          </a:p>
          <a:p>
            <a:pPr marL="372110" marR="78105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110" algn="l"/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health-related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humans.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Geneva: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for International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Sciences;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2016.</a:t>
            </a:r>
            <a:endParaRPr sz="1000">
              <a:latin typeface="Palladio Uralic"/>
              <a:cs typeface="Palladio Uralic"/>
            </a:endParaRPr>
          </a:p>
          <a:p>
            <a:pPr marL="372745" indent="-360045">
              <a:lnSpc>
                <a:spcPct val="100000"/>
              </a:lnSpc>
              <a:spcBef>
                <a:spcPts val="340"/>
              </a:spcBef>
              <a:buAutoNum type="arabicPeriod" startAt="13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Nuffield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on Bioethics;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2007.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Universal Declaration on Bioethics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Rights. Paris: Adopted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United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Educational,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Cultural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Organization’s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Conference;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2005.</a:t>
            </a:r>
            <a:endParaRPr sz="1000">
              <a:latin typeface="Palladio Uralic"/>
              <a:cs typeface="Palladio Uralic"/>
            </a:endParaRPr>
          </a:p>
          <a:p>
            <a:pPr algn="just" marL="372110" marR="77470" indent="-360045">
              <a:lnSpc>
                <a:spcPct val="116700"/>
              </a:lnSpc>
              <a:spcBef>
                <a:spcPts val="145"/>
              </a:spcBef>
              <a:buAutoNum type="arabicPeriod" startAt="1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laboratory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facilities.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Supervision of Experiments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Animals;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2003.</a:t>
            </a:r>
            <a:endParaRPr sz="1000">
              <a:latin typeface="Palladio Uralic"/>
              <a:cs typeface="Palladio Uralic"/>
            </a:endParaRPr>
          </a:p>
          <a:p>
            <a:pPr algn="just" marL="372110" marR="73025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74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Guidelines for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international collaboration/research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projects in health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[homepage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http://www.icmr.nic.in/guide.htm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Environmental Protection Act, 1986, India [statute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http://envfor.nic.in/legis/env/env1.html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5"/>
              </a:spcBef>
              <a:buAutoNum type="arabicPeriod" startAt="1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Biological Diversity Act, 2002, India [statute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http://www.bamu.ac.in/Portals/0/3_%20The%20biological%20Diversity%20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act%2C%202002.pdf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3660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745" algn="l"/>
              </a:tabLst>
            </a:pP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Foreign Contribution (Regulation)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Act, 2010, India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[statute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Internet].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  <a:hlinkClick r:id="rId5"/>
              </a:rPr>
              <a:t>http://lawmin.nic.in/ld/regionallanguages/THE%20FOREIGN%20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CONTRIBUTION%20(REGULATION)%20ACT,2010.%20(42%20OF%202010).pdf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13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4930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Defining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role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authors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contributors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[homepage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International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Committee of Medical Journal Editors. Available from: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htt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p://www.icmje.org/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recommendations/browse/roles-and-responsibilities/defining-the-role-of-authors-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and-contributors.html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02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745" indent="-360045">
              <a:lnSpc>
                <a:spcPct val="100000"/>
              </a:lnSpc>
              <a:spcBef>
                <a:spcPts val="340"/>
              </a:spcBef>
              <a:buAutoNum type="arabicPeriod" startAt="1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bio-medical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children,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5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Particularly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 groups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[homepage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Ministry of Tribal  Affairs.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7"/>
              </a:rPr>
              <a:t> http://tribal.nic.in/pvtg.aspx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8105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Healthcare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Act,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2017,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[statute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http://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8"/>
              </a:rPr>
              <a:t>www.prsindia.org/uploads/media/Mental%20Health/Mental%20Healthcare%20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Act,%202017.pdf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0"/>
              </a:spcBef>
              <a:buAutoNum type="arabicPeriod" startAt="13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G.S.R.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313(E)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dated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16th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2016.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Gazette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India.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http://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9"/>
              </a:rPr>
              <a:t>www.cdsco.nic.in/writereaddata/GSR%20313%20(E)%20dated%2016_03_2016.pdf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745" indent="-360045">
              <a:lnSpc>
                <a:spcPct val="100000"/>
              </a:lnSpc>
              <a:spcBef>
                <a:spcPts val="345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Registry - India [homepage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http://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48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377" y="1173809"/>
            <a:ext cx="145986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60"/>
              <a:t>INTRODUCTION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81899" y="1742947"/>
            <a:ext cx="5263515" cy="6003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2384" indent="360045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conduct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physicians was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laid out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medicine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 no harm was the underlying universal principle besides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prevalent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class 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(ICMR)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Policy Statement on Ethical Considerations Involved  in 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 in 1980.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1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rapid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technology,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dimensions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emerged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necessitated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further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updation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 guidelines.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Subsequently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released in 2000,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revised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2006.</a:t>
            </a:r>
            <a:r>
              <a:rPr dirty="0" baseline="60606" sz="825" spc="-22">
                <a:solidFill>
                  <a:srgbClr val="231F20"/>
                </a:solidFill>
                <a:latin typeface="Palladio Uralic"/>
                <a:cs typeface="Palladio Uralic"/>
              </a:rPr>
              <a:t>3</a:t>
            </a:r>
            <a:r>
              <a:rPr dirty="0" baseline="60606" sz="825" spc="4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meantime,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Central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Organization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(CDSCO)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released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Practice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(2001)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4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 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1940,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year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2005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5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several  amendments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Rules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year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2013.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Department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Biotechnology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(DBT)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jointly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brought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Stem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Cell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Therapy in 2007 and a further revision in 2013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now revised as National Guidelines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6</a:t>
            </a:r>
            <a:endParaRPr baseline="60606" sz="825">
              <a:latin typeface="Palladio Uralic"/>
              <a:cs typeface="Palladio Uralic"/>
            </a:endParaRPr>
          </a:p>
          <a:p>
            <a:pPr algn="just" marL="38100" marR="30480" indent="360045">
              <a:lnSpc>
                <a:spcPct val="129200"/>
              </a:lnSpc>
              <a:spcBef>
                <a:spcPts val="28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Nuremberg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Code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1947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7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first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treatise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human beings and highlighted the essentiality of obtaining voluntary consent.  In 1964, the World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Association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formulated guidelines on conducting research 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humans, known 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Declaration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Helsinki. This has undergone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seven revisions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latest version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issued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October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2013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Fortaleza,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Brazil.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endParaRPr baseline="60606" sz="825">
              <a:latin typeface="Palladio Uralic"/>
              <a:cs typeface="Palladio Uralic"/>
            </a:endParaRPr>
          </a:p>
          <a:p>
            <a:pPr algn="just" marL="38100" marR="32384" indent="36004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1979,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Belmont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released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Commission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Subjects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Behavioural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United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States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America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(USA),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first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enunciated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three basic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subjects: respect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persons, beneficence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justice.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9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 Services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(DHHS),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USA,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released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Federal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Subjects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‘Common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Rule’ in 1991 (revised in 2017).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10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Conference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Harmonization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(ICH)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brought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Practice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E6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(R1)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1996</a:t>
            </a:r>
            <a:r>
              <a:rPr dirty="0" baseline="60606" sz="825" spc="7">
                <a:solidFill>
                  <a:srgbClr val="231F20"/>
                </a:solidFill>
                <a:latin typeface="Palladio Uralic"/>
                <a:cs typeface="Palladio Uralic"/>
              </a:rPr>
              <a:t>11</a:t>
            </a:r>
            <a:r>
              <a:rPr dirty="0" baseline="60606" sz="825" spc="89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revised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E6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(R2)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2016.</a:t>
            </a:r>
            <a:r>
              <a:rPr dirty="0" baseline="60606" sz="825" spc="-15">
                <a:solidFill>
                  <a:srgbClr val="231F20"/>
                </a:solidFill>
                <a:latin typeface="Palladio Uralic"/>
                <a:cs typeface="Palladio Uralic"/>
              </a:rPr>
              <a:t>12</a:t>
            </a:r>
            <a:r>
              <a:rPr dirty="0" baseline="60606" sz="825" spc="4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Bioethics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Advisory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Commission,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USA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(2001),</a:t>
            </a:r>
            <a:r>
              <a:rPr dirty="0" baseline="60606" sz="825" spc="-15">
                <a:solidFill>
                  <a:srgbClr val="231F20"/>
                </a:solidFill>
                <a:latin typeface="Palladio Uralic"/>
                <a:cs typeface="Palladio Uralic"/>
              </a:rPr>
              <a:t>13</a:t>
            </a:r>
            <a:r>
              <a:rPr dirty="0" baseline="60606" sz="825" spc="4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International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Organizations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(CIOMS),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Geneva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(2002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2016),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14,15</a:t>
            </a:r>
            <a:r>
              <a:rPr dirty="0" baseline="60606" sz="825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Nuffield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Bioethics,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Kingdom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(2002)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16</a:t>
            </a:r>
            <a:r>
              <a:rPr dirty="0" baseline="60606" sz="825" spc="52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released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recommendations/guidelines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0" y="216001"/>
                </a:moveTo>
                <a:lnTo>
                  <a:pt x="6623634" y="216001"/>
                </a:lnTo>
                <a:lnTo>
                  <a:pt x="6623634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577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527100"/>
            <a:ext cx="5137785" cy="655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List of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references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www.ctri.nic.in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9375" indent="-360045">
              <a:lnSpc>
                <a:spcPct val="116700"/>
              </a:lnSpc>
              <a:spcBef>
                <a:spcPts val="140"/>
              </a:spcBef>
              <a:buAutoNum type="arabicPeriod" startAt="29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GSR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918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(E)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30th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Nov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2015.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Gazette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India.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http://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www.cdsco.nic.in/writereaddata/GSR%20918-E-dated-30-11-2015.pdf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(accessed 13th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835" indent="-360045">
              <a:lnSpc>
                <a:spcPct val="116700"/>
              </a:lnSpc>
              <a:spcBef>
                <a:spcPts val="140"/>
              </a:spcBef>
              <a:buAutoNum type="arabicPeriod" startAt="29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Laboratory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(GCLP).New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Delhi.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Council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Medical Research. Available from: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http://icmr.nic.in/guidelines/GCLP.pdf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18 May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0485" indent="-360045">
              <a:lnSpc>
                <a:spcPct val="116700"/>
              </a:lnSpc>
              <a:spcBef>
                <a:spcPts val="145"/>
              </a:spcBef>
              <a:buAutoNum type="arabicPeriod" startAt="29"/>
              <a:tabLst>
                <a:tab pos="372745" algn="l"/>
              </a:tabLst>
            </a:pP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Manufacturing Practices.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Delhi: Central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Drugs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Standard Control  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Organization. Available 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  <a:hlinkClick r:id="rId5"/>
              </a:rPr>
              <a:t>from:http://www.cdsco.nic.in/writereaddata/ 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schedulem(gmp)6.pdf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0"/>
              </a:spcBef>
              <a:buAutoNum type="arabicPeriod" startAt="29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Practice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ASU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Medicine.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Delhi: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Department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AYUSH,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Ministry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Welfare,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Government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India;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2013. Available from: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http://ayush.gov.in/acts-rules-and-notifications/good-clinical-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practice-guidelines-clinical-trials-asu-medicine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0"/>
              </a:spcBef>
              <a:buAutoNum type="arabicPeriod" startAt="29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Opinion on Synthetic Biology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[document on the Internet]. Scientific Committee 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Environmental Risks, Scientific Committee on Emerging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Risks, Scientific Committee on Consumer Safety.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https://ec.europa.eu/health/scientific_committees/emerging/docs/scenihr_o_044.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16700"/>
              </a:lnSpc>
              <a:spcBef>
                <a:spcPts val="145"/>
              </a:spcBef>
              <a:buAutoNum type="arabicPeriod" startAt="29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Atomic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Energy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Board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[homepage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http://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7"/>
              </a:rPr>
              <a:t>www.aerb.gov.in/index.php/english/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 Sept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16700"/>
              </a:lnSpc>
              <a:spcBef>
                <a:spcPts val="140"/>
              </a:spcBef>
              <a:buAutoNum type="arabicPeriod" startAt="29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Waste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Rules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[document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Ministry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Environment,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Climate Change,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India. 2016. Available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8"/>
              </a:rPr>
              <a:t> http://cpcbenvis.nic.in/pdf/bmw_rules_2016.pdf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4930" indent="-360045">
              <a:lnSpc>
                <a:spcPct val="116700"/>
              </a:lnSpc>
              <a:spcBef>
                <a:spcPts val="140"/>
              </a:spcBef>
              <a:buAutoNum type="arabicPeriod" startAt="29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American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 for Testing and Materials [home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9"/>
              </a:rPr>
              <a:t> https://www.astm.org/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16700"/>
              </a:lnSpc>
              <a:spcBef>
                <a:spcPts val="140"/>
              </a:spcBef>
              <a:buAutoNum type="arabicPeriod" startAt="29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Pre-Conception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Pre-Natal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(Prohibition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Sex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Selection)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1994,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2003, India [statute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http://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pndt.gov.in/writereaddata/mainlinkfile/File22.pdf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16700"/>
              </a:lnSpc>
              <a:spcBef>
                <a:spcPts val="145"/>
              </a:spcBef>
              <a:buAutoNum type="arabicPeriod" startAt="29"/>
              <a:tabLst>
                <a:tab pos="372745" algn="l"/>
              </a:tabLst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Import/export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policy for human biological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commercial purposes: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amendment.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Schedule–1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(Import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Policy)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Schedule–2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(Export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Policy)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(HS),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2012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(notification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2016).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Ministry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Industry,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Government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10"/>
              </a:rPr>
              <a:t>http://www.icmr.nic.in/IHD/DGFT%20notification%204-8-16.pdf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1525587"/>
            <a:ext cx="5208905" cy="6593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44500" marR="75565" indent="-360045">
              <a:lnSpc>
                <a:spcPct val="1250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framework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conduct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initiatives. Toronto: 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Ontario;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2012.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https://www.publichealthontario.ca/en/erepository/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pho%20%20framework%20for%20ethical%20conduct%20of%20public%20health%20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initiatives%20april%202012.pdf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493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Energy Act, 1962, India [statute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http://dae.nic.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in/?q=node/153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493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Department-related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Standing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Welfare.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Fifty-ninth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functioning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Central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Organization.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Rajya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Sabha Secretariat; May 2012.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http://164.100.47.5/newcommittee/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reports/EnglishCommittees/Committee%20on%20Health%20and%20Family%20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Welfare/59.pdf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07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5565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Distinguishing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nonresearch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policy.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Atlanta: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Centers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Prevention,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Services;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2010.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  <a:hlinkClick r:id="rId5"/>
              </a:rPr>
              <a:t>https://www.cdc.gov/od/science/integrity/docs/cdc-policy-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distinguishing-public-health-research-nonresearch.pdf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4930" indent="-360045">
              <a:lnSpc>
                <a:spcPct val="125000"/>
              </a:lnSpc>
              <a:spcBef>
                <a:spcPts val="14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1940, and Rules, 1945, India [statute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 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http://www.cdsco.nic.in/writereaddata/drugs&amp;cosmeticact.pdf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(accessed  02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620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Rules,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8th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Amendment,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2015,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[statute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Available  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7"/>
              </a:rPr>
              <a:t>http://drugscontrol.org/pdf/gsr%201011%20(e)%20dtd%2029.12.15_fee.pdf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444500" marR="71755" indent="-360045">
              <a:lnSpc>
                <a:spcPct val="125000"/>
              </a:lnSpc>
              <a:spcBef>
                <a:spcPts val="14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values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rights. In: The forensic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bioinformation.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London: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Nuffield 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Council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Bioethics; 2007. Available from: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https://nuffieldbioethics.org/wp-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content/uploads/The-forensic-use-of-bioinformation-ethical-issues.pdf (accessed  31 Aug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r" marL="84455" marR="74295">
              <a:lnSpc>
                <a:spcPct val="128899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Fokunang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CN,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Tembe-Fokunang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EA,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Awash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P.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al.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research. In: Dr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Alfonso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Rodriguez-Morales editor, Current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topics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 health.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InTech;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2013.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Doi.org/10.5772/52478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Guidance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animal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experimentation.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endParaRPr sz="1000">
              <a:latin typeface="Palladio Uralic"/>
              <a:cs typeface="Palladio Uralic"/>
            </a:endParaRPr>
          </a:p>
          <a:p>
            <a:pPr marL="44450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2006.</a:t>
            </a:r>
            <a:endParaRPr sz="1000">
              <a:latin typeface="Palladio Uralic"/>
              <a:cs typeface="Palladio Uralic"/>
            </a:endParaRPr>
          </a:p>
          <a:p>
            <a:pPr algn="just" marL="444500" marR="7874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Guidance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industry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preparation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common technical document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import/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manufacture</a:t>
            </a:r>
            <a:r>
              <a:rPr dirty="0" sz="1000" spc="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marketing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use.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2778125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146	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1004" y="1110868"/>
            <a:ext cx="2401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25" b="1">
                <a:solidFill>
                  <a:srgbClr val="0066B3"/>
                </a:solidFill>
                <a:latin typeface="Verdana"/>
                <a:cs typeface="Verdana"/>
              </a:rPr>
              <a:t>SUGGESTED </a:t>
            </a:r>
            <a:r>
              <a:rPr dirty="0" sz="1600" spc="-420" b="1">
                <a:solidFill>
                  <a:srgbClr val="0066B3"/>
                </a:solidFill>
                <a:latin typeface="Verdana"/>
                <a:cs typeface="Verdana"/>
              </a:rPr>
              <a:t>FURTHER</a:t>
            </a:r>
            <a:r>
              <a:rPr dirty="0" sz="1600" spc="-395" b="1">
                <a:solidFill>
                  <a:srgbClr val="0066B3"/>
                </a:solidFill>
                <a:latin typeface="Verdana"/>
                <a:cs typeface="Verdana"/>
              </a:rPr>
              <a:t> </a:t>
            </a:r>
            <a:r>
              <a:rPr dirty="0" sz="1600" spc="-434" b="1">
                <a:solidFill>
                  <a:srgbClr val="0066B3"/>
                </a:solidFill>
                <a:latin typeface="Verdana"/>
                <a:cs typeface="Verdana"/>
              </a:rPr>
              <a:t>READING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2" y="516750"/>
            <a:ext cx="6616700" cy="216535"/>
          </a:xfrm>
          <a:custGeom>
            <a:avLst/>
            <a:gdLst/>
            <a:ahLst/>
            <a:cxnLst/>
            <a:rect l="l" t="t" r="r" b="b"/>
            <a:pathLst>
              <a:path w="6616700" h="216534">
                <a:moveTo>
                  <a:pt x="0" y="216001"/>
                </a:moveTo>
                <a:lnTo>
                  <a:pt x="6616077" y="216001"/>
                </a:lnTo>
                <a:lnTo>
                  <a:pt x="6616077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577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527100"/>
            <a:ext cx="5137785" cy="7196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Suggested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Further</a:t>
            </a:r>
            <a:r>
              <a:rPr dirty="0" sz="1050" spc="-10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Reading</a:t>
            </a:r>
            <a:endParaRPr sz="1050">
              <a:latin typeface="Palladio Uralic"/>
              <a:cs typeface="Palladio Uralic"/>
            </a:endParaRPr>
          </a:p>
          <a:p>
            <a:pPr algn="just" marL="372110" marR="76200">
              <a:lnSpc>
                <a:spcPct val="125000"/>
              </a:lnSpc>
              <a:spcBef>
                <a:spcPts val="10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Central Drugs Standard 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2010.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http://www.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cdsco.nic.in/writereaddata/ctd%20guidance%20final.pdf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3660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Guidance for managing ethical issues in infectious disease outbreaks. Geneva: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World 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Health Organization;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2016.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http://apps.who.int/iris/bitstre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am/10665/250580/1/9789241549837-eng.pdf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31 Aug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vaccine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surveillance.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Geneva: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Organizations  of Medical Sciences;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25000"/>
              </a:lnSpc>
              <a:spcBef>
                <a:spcPts val="14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Guidelines for establishing and licensing umbilical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stem cell banks [homepage 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http://cdsco.nic.in/html/gsr%20899.pdf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02  Sept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7470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 Science Academy;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2000.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0" indent="-360045">
              <a:lnSpc>
                <a:spcPct val="125000"/>
              </a:lnSpc>
              <a:spcBef>
                <a:spcPts val="14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Guidelines on code of conduct for research scientists engaged in field of life sciences.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[document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 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  <a:hlinkClick r:id="rId5"/>
              </a:rPr>
              <a:t>http://www.icmr.nic.in/guidelines/coe%20of%20conduct%20for%20 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research%20scientists%20engaged%20in%20the%20field%20of%20life%20sciences.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835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practice.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COPE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report.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UK: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Ethics. 1999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http://publicationethics.org/files/u7141/1999pdf13.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4295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Consumer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Safety.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https://ec.europa.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eu/health/scientific_committees/emerging/docs/scenihr_o_044.pdf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493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Joint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statement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[document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Internet].  2017.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7"/>
              </a:rPr>
              <a:t>http://who.int/ictrp/results/ICTRP_JointStatement_2017.pdf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Device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Rules,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Ministry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Welfare.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8"/>
              </a:rPr>
              <a:t>http://www.cdsco.nic.in/writereaddata/grsoct17983.pdf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Termination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Pregnancy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(Amendment)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2002,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[statute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 Available 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9"/>
              </a:rPr>
              <a:t>http://pbhealth.gov.in/Manuals/notify/4.pdf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(accessed 09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Sept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Accreditation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Testing and Calibration Laboratories [homepage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10"/>
              </a:rPr>
              <a:t> http://www.nabl-india.org/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Operational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committees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Geneva: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World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2000.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11"/>
              </a:rPr>
              <a:t>http://www.who.int/tdr/publications/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19875" cy="216535"/>
          </a:xfrm>
          <a:custGeom>
            <a:avLst/>
            <a:gdLst/>
            <a:ahLst/>
            <a:cxnLst/>
            <a:rect l="l" t="t" r="r" b="b"/>
            <a:pathLst>
              <a:path w="6619875" h="216534">
                <a:moveTo>
                  <a:pt x="6619681" y="0"/>
                </a:moveTo>
                <a:lnTo>
                  <a:pt x="0" y="0"/>
                </a:lnTo>
                <a:lnTo>
                  <a:pt x="0" y="216001"/>
                </a:lnTo>
                <a:lnTo>
                  <a:pt x="6619681" y="216001"/>
                </a:lnTo>
                <a:lnTo>
                  <a:pt x="6619681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577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527100"/>
            <a:ext cx="5137785" cy="717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Suggested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Further</a:t>
            </a:r>
            <a:r>
              <a:rPr dirty="0" sz="1050" spc="-10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Reading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documents/ethics.pdf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4930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Operational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establishment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functioning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monitoring  boards.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Geneva: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World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http://www.who.int/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tdr/publications/documents/operational-guidelines.pdf?ua=1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(accessed 09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Sept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Disabilities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(Equal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Opportunities,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Full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Participation)  Act,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1995,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[statute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http://www.ccdisabilities.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nic.in/page.php?s=&amp;p=pwd_act&amp;t=pb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 Aug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835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Policy statements. World Association of Medical Editors [homepage on the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Internet].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http://www.wame.org/about/policy-statements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  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4295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Cruelty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1960,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1982,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[statute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Internet].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http://www.envfor.nic.in/legis/awbi/awbi01.pdf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(accessed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31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Aug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3025" indent="-360045">
              <a:lnSpc>
                <a:spcPct val="125000"/>
              </a:lnSpc>
              <a:spcBef>
                <a:spcPts val="14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Principles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Leadership Society; 2002. 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  <a:hlinkClick r:id="rId5"/>
              </a:rPr>
              <a:t>https://www.apha.org/~/media/files/pdf/membergroups/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ethics_brochure.ashx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0485" indent="-360045">
              <a:lnSpc>
                <a:spcPct val="125000"/>
              </a:lnSpc>
              <a:spcBef>
                <a:spcPts val="14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[homepage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Prevention. 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https://www.c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dc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.gov/od/sc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ienc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e/integrity/phethics/index.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htm(accessed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18 May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25000"/>
              </a:lnSpc>
              <a:spcBef>
                <a:spcPts val="14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 London: Nuffield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on Bioethics; 2007.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 https://nuffieldbioethics.org/wp-content/uploads/2014/07/Public-health-ethical-  issues.pdf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4930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Report of the Prof. Ranjit Roy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Chaudhury expert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committee to formulate policy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approval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drugs,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banning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drugs. Ministry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Welfare; 2013. Available from: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  <a:hlinkClick r:id="rId7"/>
              </a:rPr>
              <a:t>http://www.cdsco.nic.in/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writereaddata/report_of_dr_ranjit_roy.pdf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3660" indent="-360045">
              <a:lnSpc>
                <a:spcPct val="125000"/>
              </a:lnSpc>
              <a:spcBef>
                <a:spcPts val="14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Manipulation [homepage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Department of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Biotechnology. Available from: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  <a:hlinkClick r:id="rId8"/>
              </a:rPr>
              <a:t>http://dbtbiosafety.nic.in/committee/rcgm.htm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835" indent="-360045">
              <a:lnSpc>
                <a:spcPct val="125000"/>
              </a:lnSpc>
              <a:spcBef>
                <a:spcPts val="14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Statement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behalf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Supreme Court Judgement on 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Privacy.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9"/>
              </a:rPr>
              <a:t>http://pib.nic.in/newsite/PrintRelease.aspx?relid=170206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5565" indent="-360045">
              <a:lnSpc>
                <a:spcPct val="125000"/>
              </a:lnSpc>
              <a:spcBef>
                <a:spcPts val="14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Swasthya Adhikar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Manch 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Anr. v.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Ors. Supreme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Court of India.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2012.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[document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  <a:hlinkClick r:id="rId10"/>
              </a:rPr>
              <a:t>http://cdsco.nic.in/writereaddata/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2" y="516750"/>
            <a:ext cx="6616700" cy="216535"/>
          </a:xfrm>
          <a:custGeom>
            <a:avLst/>
            <a:gdLst/>
            <a:ahLst/>
            <a:cxnLst/>
            <a:rect l="l" t="t" r="r" b="b"/>
            <a:pathLst>
              <a:path w="6616700" h="216534">
                <a:moveTo>
                  <a:pt x="0" y="216001"/>
                </a:moveTo>
                <a:lnTo>
                  <a:pt x="6616077" y="216001"/>
                </a:lnTo>
                <a:lnTo>
                  <a:pt x="6616077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577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299" y="527100"/>
            <a:ext cx="5137785" cy="206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Suggested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Further</a:t>
            </a:r>
            <a:r>
              <a:rPr dirty="0" sz="1050" spc="-10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Reading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sc%20order%2030th%20sept%202013.pdf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1755" indent="-360045">
              <a:lnSpc>
                <a:spcPct val="125000"/>
              </a:lnSpc>
              <a:spcBef>
                <a:spcPts val="1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of research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healthcare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developing countries.: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Nuffield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Bioethics; 2002. Available from: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https://nuffieldbioethics.org/wp-content/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uploads/2014/07/Ethics-of-research-related-to-healthcare-in-developing-countries-I.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pdf 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0" indent="-360045">
              <a:lnSpc>
                <a:spcPct val="125000"/>
              </a:lnSpc>
              <a:spcBef>
                <a:spcPts val="145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Uniform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manuscripts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submitted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journals: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writing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editing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Journal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Editors;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2006.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http://www.icmje.org/recommendations/archives/2008_urm.pdf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09 Sept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2017).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399" y="1605915"/>
            <a:ext cx="5759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AAHRPP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2096" y="1561579"/>
            <a:ext cx="3813810" cy="5894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Association 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Accreditation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Human Research Protection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Programmes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</a:t>
            </a:r>
            <a:endParaRPr sz="1000">
              <a:latin typeface="Palladio Uralic"/>
              <a:cs typeface="Palladio Uralic"/>
            </a:endParaRPr>
          </a:p>
          <a:p>
            <a:pPr marL="12700" marR="1330325">
              <a:lnSpc>
                <a:spcPct val="1299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assisted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reproductive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Ayurveda, Unani,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Siddha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Homeopathy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bioavailability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/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bioequivalence</a:t>
            </a:r>
            <a:endParaRPr sz="1000">
              <a:latin typeface="Palladio Uralic"/>
              <a:cs typeface="Palladio Uralic"/>
            </a:endParaRPr>
          </a:p>
          <a:p>
            <a:pPr marL="12700" marR="596900">
              <a:lnSpc>
                <a:spcPct val="129900"/>
              </a:lnSpc>
              <a:spcBef>
                <a:spcPts val="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advisory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board/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advisory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Central Drugs Standard Control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</a:t>
            </a:r>
            <a:endParaRPr sz="1000">
              <a:latin typeface="Palladio Uralic"/>
              <a:cs typeface="Palladio Uralic"/>
            </a:endParaRPr>
          </a:p>
          <a:p>
            <a:pPr marL="12700" marR="10160">
              <a:lnSpc>
                <a:spcPct val="129200"/>
              </a:lnSpc>
              <a:spcBef>
                <a:spcPts val="10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Supervision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Experiments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contract research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organization</a:t>
            </a:r>
            <a:endParaRPr sz="1000">
              <a:latin typeface="Palladio Uralic"/>
              <a:cs typeface="Palladio Uralic"/>
            </a:endParaRPr>
          </a:p>
          <a:p>
            <a:pPr marL="12700" marR="1941830">
              <a:lnSpc>
                <a:spcPct val="1299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cluster randomized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Trial Registry-India  Drug Controller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endParaRPr sz="1000">
              <a:latin typeface="Palladio Uralic"/>
              <a:cs typeface="Palladio Uralic"/>
            </a:endParaRPr>
          </a:p>
          <a:p>
            <a:pPr marL="12700" marR="1642110">
              <a:lnSpc>
                <a:spcPct val="1299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Directorate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Foreign Trade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Directorate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Services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and Safety Monitoring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endParaRPr sz="1000">
              <a:latin typeface="Palladio Uralic"/>
              <a:cs typeface="Palladio Uralic"/>
            </a:endParaRPr>
          </a:p>
          <a:p>
            <a:pPr marL="12700" marR="2127250">
              <a:lnSpc>
                <a:spcPct val="1299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ethical, legal and social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issues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</a:t>
            </a:r>
            <a:endParaRPr sz="1000">
              <a:latin typeface="Palladio Uralic"/>
              <a:cs typeface="Palladio Uralic"/>
            </a:endParaRPr>
          </a:p>
          <a:p>
            <a:pPr marL="12700" marR="2108200">
              <a:lnSpc>
                <a:spcPct val="1299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practices  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manufacturing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practices  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endParaRPr sz="1000">
              <a:latin typeface="Palladio Uralic"/>
              <a:cs typeface="Palladio Uralic"/>
            </a:endParaRPr>
          </a:p>
          <a:p>
            <a:pPr marL="12700" marR="1565910">
              <a:lnSpc>
                <a:spcPct val="1299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Ministry’s Screening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  informed consent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endParaRPr sz="1000">
              <a:latin typeface="Palladio Uralic"/>
              <a:cs typeface="Palladio Uralic"/>
            </a:endParaRPr>
          </a:p>
          <a:p>
            <a:pPr marL="12700" marR="895985">
              <a:lnSpc>
                <a:spcPct val="1299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Conference on Harmonization  International Committee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Journal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Editors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399" y="1921484"/>
            <a:ext cx="666115" cy="1609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9705">
              <a:lnSpc>
                <a:spcPct val="1299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ART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AYUSH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BA/BE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900"/>
              </a:lnSpc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CAB/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CAG  CDSCO  COI 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CPCSEA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399" y="3668674"/>
            <a:ext cx="427990" cy="378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9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CRO  CRT  CTRI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DCGI  DGFT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DGHS  DSMB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DTA  EC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ELSI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GCP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GLP  GMP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GOI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HMSC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ICD  ICF  ICH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ICJME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0534" y="1110868"/>
            <a:ext cx="25539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25" b="1">
                <a:solidFill>
                  <a:srgbClr val="0066B3"/>
                </a:solidFill>
                <a:latin typeface="Verdana"/>
                <a:cs typeface="Verdana"/>
              </a:rPr>
              <a:t>ABBREVIATIONS </a:t>
            </a:r>
            <a:r>
              <a:rPr dirty="0" sz="1600" spc="-450" b="1">
                <a:solidFill>
                  <a:srgbClr val="0066B3"/>
                </a:solidFill>
                <a:latin typeface="Verdana"/>
                <a:cs typeface="Verdana"/>
              </a:rPr>
              <a:t>AND</a:t>
            </a:r>
            <a:r>
              <a:rPr dirty="0" sz="1600" spc="-370" b="1">
                <a:solidFill>
                  <a:srgbClr val="0066B3"/>
                </a:solidFill>
                <a:latin typeface="Verdana"/>
                <a:cs typeface="Verdana"/>
              </a:rPr>
              <a:t> </a:t>
            </a:r>
            <a:r>
              <a:rPr dirty="0" sz="1600" spc="-425" b="1">
                <a:solidFill>
                  <a:srgbClr val="0066B3"/>
                </a:solidFill>
                <a:latin typeface="Verdana"/>
                <a:cs typeface="Verdana"/>
              </a:rPr>
              <a:t>ACRONYMS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0" y="516737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2199" y="216001"/>
                </a:lnTo>
                <a:lnTo>
                  <a:pt x="6622199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35676" y="527100"/>
            <a:ext cx="178181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Abbreviations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</a:t>
            </a:r>
            <a:r>
              <a:rPr dirty="0" sz="1050" spc="-8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acronyms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0450" y="1560195"/>
            <a:ext cx="4725670" cy="45796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ICMR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IC-SCR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institutional committee for stem cell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IND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independent ethics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IP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IPR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intellectual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property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</a:t>
            </a:r>
            <a:endParaRPr sz="1000">
              <a:latin typeface="Palladio Uralic"/>
              <a:cs typeface="Palladio Uralic"/>
            </a:endParaRPr>
          </a:p>
          <a:p>
            <a:pPr marL="12700" marR="1272540">
              <a:lnSpc>
                <a:spcPct val="129900"/>
              </a:lnSpc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LAR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legally acceptable/authorized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representative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MoHFW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Ministry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Family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Welfare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MOU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memorandum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MTA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MTP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termination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pregnancy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ts val="1560"/>
              </a:lnSpc>
              <a:spcBef>
                <a:spcPts val="110"/>
              </a:spcBef>
              <a:tabLst>
                <a:tab pos="92519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NABH	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Accreditation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Board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Hospitals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Healthcare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Providers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NABL	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Accreditation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Board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Calibration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Laboratories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NACO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AIDS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92519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NAC-SCRT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Apex Committee for Stem Cell Research 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Therapy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PGD/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PGS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pre-implantation genetic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diagnosis/screening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PIS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sheet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RCR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SAE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 adverse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92519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SIDCER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Strategic Initiative for Developing Capacity in Ethical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925194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SOP	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 operating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tabLst>
                <a:tab pos="92519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TM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medicines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925194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TOR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reference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850" y="1620710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0099" y="1605915"/>
            <a:ext cx="8864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Accountability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6094" y="1561579"/>
            <a:ext cx="3728720" cy="5030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obligation of an individual or organization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 for its  activities, accept responsibility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disclose the</a:t>
            </a:r>
            <a:r>
              <a:rPr dirty="0" sz="1000" spc="-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 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transparent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5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untoward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occurrence 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in a study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does not necessarily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causal  relationship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  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unfavourable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unintended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product under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appeal filed against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lower  authority. Its mandate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law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45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 or approve 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thoughtful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consideration an idea or  suggestion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young person below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18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enough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legally eligible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r>
              <a:rPr dirty="0" sz="1000" spc="-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corroborated with informed 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parent/  LAR.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5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systematic and independent examination of research activities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 whether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and approval  activities were conducted,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accurately reported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regulatory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32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ability and capacity of a rational 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 an  independently informed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volunteer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850" y="2281440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0099" y="2266645"/>
            <a:ext cx="85534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Adverse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event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850" y="3302139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099" y="3242881"/>
            <a:ext cx="597535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Appellate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authority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850" y="3950131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099" y="3935336"/>
            <a:ext cx="4210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Assent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850" y="5207063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0099" y="5192255"/>
            <a:ext cx="3644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Audit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850" y="6035052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099" y="6020256"/>
            <a:ext cx="6470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Autonomy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8850" y="6719061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7.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0099" y="6659803"/>
            <a:ext cx="745490" cy="41910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AYUSH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6094" y="6659930"/>
            <a:ext cx="3728720" cy="100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existing/new intervention with drug,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surgical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recognized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 systems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Ministry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AYUSH, GOI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(including Ayurveda,  Yoga,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Naturopathy,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Unani,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Siddha, Homoeopathy,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SOWA-  RIGPA).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9750" y="1110868"/>
            <a:ext cx="8248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25" b="1">
                <a:solidFill>
                  <a:srgbClr val="0066B3"/>
                </a:solidFill>
                <a:latin typeface="Verdana"/>
                <a:cs typeface="Verdana"/>
              </a:rPr>
              <a:t>GLOSSARY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8" y="516737"/>
            <a:ext cx="6617334" cy="216535"/>
          </a:xfrm>
          <a:custGeom>
            <a:avLst/>
            <a:gdLst/>
            <a:ahLst/>
            <a:cxnLst/>
            <a:rect l="l" t="t" r="r" b="b"/>
            <a:pathLst>
              <a:path w="6617334" h="216534">
                <a:moveTo>
                  <a:pt x="0" y="216001"/>
                </a:moveTo>
                <a:lnTo>
                  <a:pt x="6616801" y="216001"/>
                </a:lnTo>
                <a:lnTo>
                  <a:pt x="6616801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0545" y="527100"/>
            <a:ext cx="56642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Glossary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850" y="909675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8.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099" y="850417"/>
            <a:ext cx="93218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 health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1298" y="850544"/>
            <a:ext cx="3757929" cy="68522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305" marR="18415">
              <a:lnSpc>
                <a:spcPct val="1292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including studies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applied and operational  research designed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primarily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increase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conditions (physical or socio-behavioural),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detection,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evolving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strategies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promotion,  prevention,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amelioration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rehabilitation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 clinical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try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weighs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against</a:t>
            </a:r>
            <a:endParaRPr sz="1000">
              <a:latin typeface="Palladio Uralic"/>
              <a:cs typeface="Palladio Uralic"/>
            </a:endParaRPr>
          </a:p>
          <a:p>
            <a:pPr algn="just" marL="27305" marR="2159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to prevent,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reduce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remove 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welfare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participant(s)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caregiver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unpaid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paid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another</a:t>
            </a:r>
            <a:endParaRPr sz="1000">
              <a:latin typeface="Palladio Uralic"/>
              <a:cs typeface="Palladio Uralic"/>
            </a:endParaRPr>
          </a:p>
          <a:p>
            <a:pPr algn="just" marL="27305" marR="1968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with illness or impairment with daily activities/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performance.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record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printed,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optical</a:t>
            </a:r>
            <a:r>
              <a:rPr dirty="0" sz="1000" spc="-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electronic</a:t>
            </a:r>
            <a:endParaRPr sz="1000">
              <a:latin typeface="Palladio Uralic"/>
              <a:cs typeface="Palladio Uralic"/>
            </a:endParaRPr>
          </a:p>
          <a:p>
            <a:pPr algn="just" marL="27305" marR="1968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 designed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record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information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each 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reporting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directly involves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 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endParaRPr sz="1000">
              <a:latin typeface="Palladio Uralic"/>
              <a:cs typeface="Palladio Uralic"/>
            </a:endParaRPr>
          </a:p>
          <a:p>
            <a:pPr algn="just" marL="27305" marR="1905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 of interventions,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materials/data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humans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indirectly,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their behaviour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tissue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prevention, 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diagnosis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condition/health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amended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 Y (2005)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</a:t>
            </a:r>
            <a:r>
              <a:rPr dirty="0" sz="1000" spc="229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</a:t>
            </a:r>
            <a:endParaRPr sz="1000">
              <a:latin typeface="Palladio Uralic"/>
              <a:cs typeface="Palladio Uralic"/>
            </a:endParaRPr>
          </a:p>
          <a:p>
            <a:pPr algn="just" marL="27305" marR="1905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Rules, 1945, a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systematic study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generate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for discovering  and/or verifying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(including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pharmacodynamic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pharmacokinetic)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/or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 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objectives determining safety and/or efficacy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GSR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313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(e)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16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March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2016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intended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approved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 formulations for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indication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route  of administration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dose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dosage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official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platform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registering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trial,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Registry-India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recognized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qualification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expertise/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 has trouble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remembering, learning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things,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concentrating, or making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everyday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850" y="2058251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9.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099" y="2043455"/>
            <a:ext cx="723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Beneficence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100" y="2616288"/>
            <a:ext cx="1841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10.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099" y="2601493"/>
            <a:ext cx="6464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Caregivers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100" y="3174326"/>
            <a:ext cx="1841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11.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0099" y="3115081"/>
            <a:ext cx="736600" cy="977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record/  report form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(CRF)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100" y="3732364"/>
            <a:ext cx="1841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12.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100" y="4684102"/>
            <a:ext cx="1841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13.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0099" y="4669294"/>
            <a:ext cx="7550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975" y="662007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0099" y="6560832"/>
            <a:ext cx="755015" cy="5835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endParaRPr sz="1000">
              <a:latin typeface="Palladio Uralic"/>
              <a:cs typeface="Palladio Uralic"/>
            </a:endParaRPr>
          </a:p>
          <a:p>
            <a:pPr marL="12700" marR="198755">
              <a:lnSpc>
                <a:spcPct val="107800"/>
              </a:lnSpc>
              <a:spcBef>
                <a:spcPts val="254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registry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Clinician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975" y="6981266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2975" y="7342454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0099" y="7283183"/>
            <a:ext cx="709930" cy="4197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Cognitive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impairment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0545" y="527100"/>
            <a:ext cx="56642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Glossary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975" y="90967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17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099" y="894867"/>
            <a:ext cx="547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Coercion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1298" y="850544"/>
            <a:ext cx="3757929" cy="320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overt or implicit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threat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force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compliance.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umbrella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methodologies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actively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 communities and/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makers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from start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finish.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Provision of financial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payment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endParaRPr sz="1000">
              <a:latin typeface="Palladio Uralic"/>
              <a:cs typeface="Palladio Uralic"/>
            </a:endParaRPr>
          </a:p>
          <a:p>
            <a:pPr marL="12700" marR="571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heirs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temporary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permanent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injury or death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Keeping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disclosed</a:t>
            </a:r>
            <a:endParaRPr sz="1000">
              <a:latin typeface="Palladio Uralic"/>
              <a:cs typeface="Palladio Uralic"/>
            </a:endParaRPr>
          </a:p>
          <a:p>
            <a:pPr marL="12700" marR="571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trust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expectation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shall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divulged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 without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Secrecy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non-disclosure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agreements designed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protect trade</a:t>
            </a:r>
            <a:endParaRPr sz="1000">
              <a:latin typeface="Palladio Uralic"/>
              <a:cs typeface="Palladio Uralic"/>
            </a:endParaRPr>
          </a:p>
          <a:p>
            <a:pPr marL="12700" marR="571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secrets,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expertise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being misused by those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learned about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service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organization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represents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support/services on a contractual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  nationally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internationally.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975" y="127085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099" y="1211605"/>
            <a:ext cx="81534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Collaborative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975" y="182888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19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099" y="1814093"/>
            <a:ext cx="8718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Compensation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975" y="2386926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0099" y="2372118"/>
            <a:ext cx="9213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975" y="2944964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21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099" y="2885706"/>
            <a:ext cx="92075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Confidentiality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agreement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975" y="3502990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0099" y="3443744"/>
            <a:ext cx="794385" cy="977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Contract  Research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Organization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(CRO)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Custodian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975" y="4257763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81298" y="4198632"/>
            <a:ext cx="3758565" cy="320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of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entrusted assets, either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summary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update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affected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concerned parties.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important 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studies involving deception. Such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experimental follow-up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considered beneficial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 minimal risk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investigators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false or</a:t>
            </a:r>
            <a:r>
              <a:rPr dirty="0" sz="1000" spc="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incomplete</a:t>
            </a:r>
            <a:endParaRPr sz="1000">
              <a:latin typeface="Palladio Uralic"/>
              <a:cs typeface="Palladio Uralic"/>
            </a:endParaRPr>
          </a:p>
          <a:p>
            <a:pPr algn="just" marL="12700" marR="635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misleading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achieve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 objectives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employing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deception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undergo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full committee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Fair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distribution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burden,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benefits.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fair selection 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One whose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judgement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codes is based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on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knowledge/experience through qualification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fact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treating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someone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unfairly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order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their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2975" y="461893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0099" y="4604143"/>
            <a:ext cx="668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Debriefing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2975" y="5570677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0099" y="5555881"/>
            <a:ext cx="625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Deception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975" y="632556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0099" y="6266319"/>
            <a:ext cx="737870" cy="5835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Distributive</a:t>
            </a:r>
            <a:endParaRPr sz="1000">
              <a:latin typeface="Palladio Uralic"/>
              <a:cs typeface="Palladio Uralic"/>
            </a:endParaRPr>
          </a:p>
          <a:p>
            <a:pPr marL="12700" marR="280035">
              <a:lnSpc>
                <a:spcPct val="107800"/>
              </a:lnSpc>
              <a:spcBef>
                <a:spcPts val="254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justice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Ethicist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975" y="6686753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27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975" y="704794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70099" y="7033132"/>
            <a:ext cx="7385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Exploitation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6622196" y="0"/>
                </a:moveTo>
                <a:lnTo>
                  <a:pt x="0" y="0"/>
                </a:lnTo>
                <a:lnTo>
                  <a:pt x="0" y="216001"/>
                </a:lnTo>
                <a:lnTo>
                  <a:pt x="6622196" y="216001"/>
                </a:lnTo>
                <a:lnTo>
                  <a:pt x="6622196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199" y="527100"/>
            <a:ext cx="5289550" cy="39579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699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Introduction</a:t>
            </a:r>
            <a:endParaRPr sz="1050">
              <a:latin typeface="Palladio Uralic"/>
              <a:cs typeface="Palladio Uralic"/>
            </a:endParaRPr>
          </a:p>
          <a:p>
            <a:pPr algn="just" marL="50800" marR="4318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developing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countries.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UNESCO’s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Universal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Declaration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Bioethics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Rights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(2005)</a:t>
            </a:r>
            <a:r>
              <a:rPr dirty="0" baseline="60606" sz="825" spc="15">
                <a:solidFill>
                  <a:srgbClr val="231F20"/>
                </a:solidFill>
                <a:latin typeface="Palladio Uralic"/>
                <a:cs typeface="Palladio Uralic"/>
              </a:rPr>
              <a:t>17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other international instruments 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rights further defined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Universal Codes of Ethics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adopted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 countries.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revised 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adapted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guidance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points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keeping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mind the diverse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socio-cultural milieu of our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  <a:p>
            <a:pPr algn="just" marL="50800" marR="44450" indent="360045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socio-cultural ethos in India and its varying standards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healthcare pose unique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universal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decade 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seen emerging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necessitating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further revision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earlier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preparation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current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  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covered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areas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like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responsible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disasters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few  other specialized areas like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datasets and vulnerability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expanded into separate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sections.</a:t>
            </a:r>
            <a:endParaRPr sz="1000">
              <a:latin typeface="Palladio Uralic"/>
              <a:cs typeface="Palladio Uralic"/>
            </a:endParaRPr>
          </a:p>
          <a:p>
            <a:pPr marL="50800">
              <a:lnSpc>
                <a:spcPct val="100000"/>
              </a:lnSpc>
              <a:spcBef>
                <a:spcPts val="635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Scope</a:t>
            </a:r>
            <a:endParaRPr sz="1000">
              <a:latin typeface="Palladio Uralic"/>
              <a:cs typeface="Palladio Uralic"/>
            </a:endParaRPr>
          </a:p>
          <a:p>
            <a:pPr algn="just" marL="50800" marR="46990" indent="360045">
              <a:lnSpc>
                <a:spcPct val="129200"/>
              </a:lnSpc>
              <a:spcBef>
                <a:spcPts val="28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biomedical,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behavioural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data.  The purpose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be: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4539944"/>
            <a:ext cx="946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5989891"/>
            <a:ext cx="168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iii.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9" y="4495494"/>
            <a:ext cx="5210810" cy="1869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 marR="5080">
              <a:lnSpc>
                <a:spcPct val="1292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towards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enhancing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maintaining  sensitivity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cultural,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environment;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ii.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 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that no 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become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betterment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others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beings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participating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and/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experimentation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dealt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conducive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consistent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 and well-being,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transparency;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regime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 and reporting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thereof.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52095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475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0545" y="527100"/>
            <a:ext cx="56642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Glossary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975" y="90967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29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0099" y="850417"/>
            <a:ext cx="703580" cy="78041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Exploratory</a:t>
            </a:r>
            <a:endParaRPr sz="1000">
              <a:latin typeface="Palladio Uralic"/>
              <a:cs typeface="Palladio Uralic"/>
            </a:endParaRPr>
          </a:p>
          <a:p>
            <a:pPr marL="12700" marR="139700">
              <a:lnSpc>
                <a:spcPct val="107800"/>
              </a:lnSpc>
              <a:spcBef>
                <a:spcPts val="254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Impartial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witness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1298" y="850544"/>
            <a:ext cx="3757295" cy="701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Preliminary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 to gain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insights 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problem that  has not yet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clearly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defined.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literate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person,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independent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unfairly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people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who  attends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LAR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cannot read,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  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other written information supplied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advice,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suggestions</a:t>
            </a:r>
            <a:r>
              <a:rPr dirty="0" sz="1000" spc="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endParaRPr sz="1000">
              <a:latin typeface="Palladio Uralic"/>
              <a:cs typeface="Palladio Uralic"/>
            </a:endParaRPr>
          </a:p>
          <a:p>
            <a:pPr algn="just" marL="27305" marR="2032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affiliation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or 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proposing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protocols.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motive or consideration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leads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endParaRPr sz="1000">
              <a:latin typeface="Palladio Uralic"/>
              <a:cs typeface="Palladio Uralic"/>
            </a:endParaRPr>
          </a:p>
          <a:p>
            <a:pPr algn="just" marL="27305" marR="1905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effective actions without considering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harm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 signed and dated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confirming a</a:t>
            </a:r>
            <a:r>
              <a:rPr dirty="0" sz="1000" spc="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</a:t>
            </a:r>
            <a:endParaRPr sz="1000">
              <a:latin typeface="Palladio Uralic"/>
              <a:cs typeface="Palladio Uralic"/>
            </a:endParaRPr>
          </a:p>
          <a:p>
            <a:pPr algn="just" marL="27305" marR="2032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willingness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voluntarily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having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of all aspects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relevant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participant’s decision 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Pertains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fairness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dealt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indicating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fair</a:t>
            </a:r>
            <a:endParaRPr sz="1000">
              <a:latin typeface="Palladio Uralic"/>
              <a:cs typeface="Palladio Uralic"/>
            </a:endParaRPr>
          </a:p>
          <a:p>
            <a:pPr algn="just" marL="27305" marR="1905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selection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distribution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fully apprised about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literate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pursued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science/health-</a:t>
            </a:r>
            <a:endParaRPr sz="1000">
              <a:latin typeface="Palladio Uralic"/>
              <a:cs typeface="Palladio Uralic"/>
            </a:endParaRPr>
          </a:p>
          <a:p>
            <a:pPr algn="just" marL="27305" marR="1968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last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language,  cultural and moral values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endParaRPr sz="1000">
              <a:latin typeface="Palladio Uralic"/>
              <a:cs typeface="Palladio Uralic"/>
            </a:endParaRPr>
          </a:p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degree in law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recognized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university,</a:t>
            </a:r>
            <a:endParaRPr sz="1000">
              <a:latin typeface="Palladio Uralic"/>
              <a:cs typeface="Palladio Uralic"/>
            </a:endParaRPr>
          </a:p>
          <a:p>
            <a:pPr marL="2730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experience.</a:t>
            </a:r>
            <a:endParaRPr sz="1000">
              <a:latin typeface="Palladio Uralic"/>
              <a:cs typeface="Palladio Uralic"/>
            </a:endParaRPr>
          </a:p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behalf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</a:t>
            </a:r>
            <a:endParaRPr sz="1000">
              <a:latin typeface="Palladio Uralic"/>
              <a:cs typeface="Palladio Uralic"/>
            </a:endParaRPr>
          </a:p>
          <a:p>
            <a:pPr algn="just" marL="27305" marR="19685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who, for either legal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reasons,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unable  to 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herself/himself 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undergo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diagnostic,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preventive procedure as per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duly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marL="27305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judicial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endParaRPr sz="1000">
              <a:latin typeface="Palladio Uralic"/>
              <a:cs typeface="Palladio Uralic"/>
            </a:endParaRPr>
          </a:p>
          <a:p>
            <a:pPr algn="just" marL="27305" marR="1968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behalf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reasons,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unable to 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herself/himself to 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undergo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diagnostic,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preventive procedure 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duly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975" y="127085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975" y="222258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31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099" y="2163343"/>
            <a:ext cx="772795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Independent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consultant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975" y="2977476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099" y="2962681"/>
            <a:ext cx="723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Inducement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975" y="3535514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0099" y="3476256"/>
            <a:ext cx="604520" cy="977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Informed  consent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document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(ICD)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Justice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975" y="4290402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975" y="484842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0099" y="4833632"/>
            <a:ext cx="6642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Lay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975" y="5406466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0099" y="5391670"/>
            <a:ext cx="7346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expert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975" y="5767654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37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0099" y="5708408"/>
            <a:ext cx="850265" cy="81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Legally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acceptable  representative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(LAR)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975" y="6719392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0099" y="6660133"/>
            <a:ext cx="850265" cy="81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Legally  authorized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representative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(LAR)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0545" y="527100"/>
            <a:ext cx="56642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Glossary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975" y="868273"/>
            <a:ext cx="152400" cy="413384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39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099" y="853452"/>
            <a:ext cx="808990" cy="77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Maleficence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Marginalized</a:t>
            </a:r>
            <a:endParaRPr sz="1000">
              <a:latin typeface="Palladio Uralic"/>
              <a:cs typeface="Palladio Uralic"/>
            </a:endParaRPr>
          </a:p>
          <a:p>
            <a:pPr marL="12700" marR="22860">
              <a:lnSpc>
                <a:spcPct val="107800"/>
              </a:lnSpc>
              <a:spcBef>
                <a:spcPts val="254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communities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Minimal</a:t>
            </a:r>
            <a:r>
              <a:rPr dirty="0" sz="1000" spc="-1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6094" y="853579"/>
            <a:ext cx="3728720" cy="635317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2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 of committing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harmful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act.</a:t>
            </a:r>
            <a:endParaRPr sz="1000">
              <a:latin typeface="Palladio Uralic"/>
              <a:cs typeface="Palladio Uralic"/>
            </a:endParaRPr>
          </a:p>
          <a:p>
            <a:pPr algn="just" marL="12700" marR="6350">
              <a:lnSpc>
                <a:spcPts val="1550"/>
              </a:lnSpc>
              <a:spcBef>
                <a:spcPts val="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actively separated or excluded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rest of  society.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ts val="1185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Probability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discomfort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greater than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ordinarily encountered in routine daily life  activities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during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performance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psychological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examinations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tests. 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cases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 surgery, chemotherapy or  radiation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therapy, great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inherent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treatment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itself,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range of minimal risk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since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undertaken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current  everyday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unlikely to produce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direct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to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endParaRPr sz="1000">
              <a:latin typeface="Palladio Uralic"/>
              <a:cs typeface="Palladio Uralic"/>
            </a:endParaRPr>
          </a:p>
          <a:p>
            <a:pPr algn="just" marL="12700" marR="5715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involved. The aim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non-therapeutic trial is 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may contribute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towards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  development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forms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exclude,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society,</a:t>
            </a:r>
            <a:r>
              <a:rPr dirty="0" sz="1000" spc="2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friendship,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conversation,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privileges,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class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groups,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classified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India,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 low development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compared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local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tribes. 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classified  under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Dhebar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Commission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(1960–1961),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better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facilitate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growth,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scheduled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scale,  and help them to get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mainstream development, while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indigenous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pre-agricultural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 of existence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hunters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zero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negative  population growth,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extremely low level of literacy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  language.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pilot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experiment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small-scale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preliminary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order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feasibility,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cost,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 and effect size (statistical variability) in an attempt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predict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appropriate sample size and improve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 design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 to performance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full-scale 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975" y="146466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41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975" y="3203803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0099" y="3144545"/>
            <a:ext cx="681355" cy="615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Non-  therapeutic  trial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975" y="395869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0099" y="3943883"/>
            <a:ext cx="801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Ostracization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2975" y="4319866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0099" y="4260621"/>
            <a:ext cx="720725" cy="81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Particularly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vulnerable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9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group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(PVTG)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975" y="6255854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0099" y="6241059"/>
            <a:ext cx="7486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Pilot</a:t>
            </a:r>
            <a:r>
              <a:rPr dirty="0" sz="1000" spc="-5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0545" y="527100"/>
            <a:ext cx="56642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Glossary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974" y="90967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2103" y="894867"/>
            <a:ext cx="7067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Pivotal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8098" y="850544"/>
            <a:ext cx="3729354" cy="68522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study intended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evidence for drug  marketing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licensing authority;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usually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Phase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III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licensing authority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uses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decide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 a drug.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pivotal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will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generally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well-controlled, randomized, of adequate size, and  whenever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double-blind.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practice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monitoring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pharmaceutical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20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endParaRPr sz="1000">
              <a:latin typeface="Palladio Uralic"/>
              <a:cs typeface="Palladio Uralic"/>
            </a:endParaRPr>
          </a:p>
          <a:p>
            <a:pPr algn="just" marL="12700" marR="5715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device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released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market.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pharmacovigilance.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broad professional knowledge,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attitude and skills required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 in a specialized area 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initiates</a:t>
            </a:r>
            <a:endParaRPr sz="1000">
              <a:latin typeface="Palladio Uralic"/>
              <a:cs typeface="Palladio Uralic"/>
            </a:endParaRPr>
          </a:p>
          <a:p>
            <a:pPr algn="just" marL="12700" marR="635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full responsibility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is more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called co-principal investigators/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co-investigators.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particularly psychology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studies,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put participants</a:t>
            </a:r>
            <a:r>
              <a:rPr dirty="0" sz="1000" spc="1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endParaRPr sz="1000">
              <a:latin typeface="Palladio Uralic"/>
              <a:cs typeface="Palladio Uralic"/>
            </a:endParaRPr>
          </a:p>
          <a:p>
            <a:pPr algn="just" marL="12700" marR="571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make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uncomfortable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learning 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reaction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situation.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psychological  harm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manifest itself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worry (warranted 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unwarranted),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feeling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upset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depressed,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embarrassed, shameful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guilty,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result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loss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self-confidence.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Minimum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kind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 during 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loss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endParaRPr sz="1000">
              <a:latin typeface="Palladio Uralic"/>
              <a:cs typeface="Palladio Uralic"/>
            </a:endParaRPr>
          </a:p>
          <a:p>
            <a:pPr algn="just" marL="12700" marR="571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research, irrespective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 in which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occurred,  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unexpected 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 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intervention, whenever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 occur,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Probability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discomfort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1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 risk differs depending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inherent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death, life-threatening injury requiring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hospitalization, prolongation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hospitalization,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significant  disability/incapacity, congenital anomaly, or requirement of  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prevent permanent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impairment 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damage.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974" y="205825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47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2103" y="1999005"/>
            <a:ext cx="915035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Post-marketing  surveillance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974" y="261628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2103" y="2557043"/>
            <a:ext cx="745490" cy="78041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Professional</a:t>
            </a:r>
            <a:endParaRPr sz="1000">
              <a:latin typeface="Palladio Uralic"/>
              <a:cs typeface="Palladio Uralic"/>
            </a:endParaRPr>
          </a:p>
          <a:p>
            <a:pPr marL="12700" marR="40640">
              <a:lnSpc>
                <a:spcPct val="107800"/>
              </a:lnSpc>
              <a:spcBef>
                <a:spcPts val="254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competence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Principal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investigator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974" y="2977476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49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974" y="3732364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2103" y="3673106"/>
            <a:ext cx="76708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Psychosocial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74" y="4880952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51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2103" y="4866144"/>
            <a:ext cx="5194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Quorum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974" y="524212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2103" y="5182882"/>
            <a:ext cx="81915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Research-  related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injury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974" y="6193866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2103" y="6179070"/>
            <a:ext cx="293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4974" y="6751904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2103" y="6692645"/>
            <a:ext cx="93980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Serious</a:t>
            </a:r>
            <a:r>
              <a:rPr dirty="0" sz="1000" spc="-10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adverse  event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(SAE)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0545" y="527100"/>
            <a:ext cx="56642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Glossary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975" y="90967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099" y="850417"/>
            <a:ext cx="62484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Sexual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minorities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6094" y="850544"/>
            <a:ext cx="3728720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whose sexual identity, orientation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majority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surrounding society. It refers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lesbian,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gay, bisexual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transgender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(LGBT),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third  gender)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intersex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societal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specialization/experience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socio-behavioural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organizations or societies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external or internal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stimuli.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975" y="166455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099" y="1649755"/>
            <a:ext cx="8896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scientist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975" y="202573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57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099" y="1966493"/>
            <a:ext cx="868680" cy="1338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859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Socio-  behavioural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SOP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(standard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operating</a:t>
            </a:r>
            <a:endParaRPr sz="1000">
              <a:latin typeface="Palladio Uralic"/>
              <a:cs typeface="Palladio Uralic"/>
            </a:endParaRPr>
          </a:p>
          <a:p>
            <a:pPr marL="12700" marR="219710">
              <a:lnSpc>
                <a:spcPct val="107800"/>
              </a:lnSpc>
              <a:spcBef>
                <a:spcPts val="254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procedure)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Sponsor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975" y="2583649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96094" y="2524531"/>
            <a:ext cx="3728720" cy="533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Detailed written instructions in a certain format describing all  activities and actions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undertaken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organization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achieve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uniformity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specific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 institution,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company,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non-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organization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 or outside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  who initiates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 for its management  and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funding.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Negative</a:t>
            </a:r>
            <a:r>
              <a:rPr dirty="0" sz="1000" spc="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perceptions</a:t>
            </a:r>
            <a:r>
              <a:rPr dirty="0" sz="1000" spc="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</a:t>
            </a:r>
            <a:r>
              <a:rPr dirty="0" sz="1000" spc="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perceived</a:t>
            </a:r>
            <a:endParaRPr sz="1000">
              <a:latin typeface="Palladio Uralic"/>
              <a:cs typeface="Palladio Uralic"/>
            </a:endParaRPr>
          </a:p>
          <a:p>
            <a:pPr algn="just" marL="12700" marR="571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differences from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large. It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basis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appearance, race 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sex.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substitute or deputy for another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specific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ts val="1550"/>
              </a:lnSpc>
              <a:spcBef>
                <a:spcPts val="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expert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of religious faith(s),  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 of spirituality,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experience</a:t>
            </a:r>
            <a:r>
              <a:rPr dirty="0" sz="1000" spc="-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nature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divine.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ts val="1185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simple oral or written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understood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her/his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(Questions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“If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 decide not to take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study,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  you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options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are?”,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“Do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have to take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study,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 do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wish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to?”,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“Do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questions?”,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will clarify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understanding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participant.)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implies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intentional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openness,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communication,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accountability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operating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easy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actions  are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performed.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misconception by participants believing that the purpose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endParaRPr sz="1000">
              <a:latin typeface="Palladio Uralic"/>
              <a:cs typeface="Palladio Uralic"/>
            </a:endParaRPr>
          </a:p>
          <a:p>
            <a:pPr algn="just" marL="12700" marR="635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trials/research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rather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975" y="3141687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59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975" y="389657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0099" y="3881767"/>
            <a:ext cx="879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Stigmatization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975" y="4413211"/>
            <a:ext cx="152400" cy="413384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61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0099" y="4398390"/>
            <a:ext cx="688975" cy="4133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Surrogate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Theologian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975" y="5206453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0099" y="5147208"/>
            <a:ext cx="879475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Test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975" y="674874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0099" y="6733933"/>
            <a:ext cx="8159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Transparency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2975" y="7306779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0099" y="7247521"/>
            <a:ext cx="871855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Therapeutic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misconception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0545" y="527100"/>
            <a:ext cx="56642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Glossary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975" y="909675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099" y="850417"/>
            <a:ext cx="716915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Undue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inducement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6094" y="850544"/>
            <a:ext cx="3728720" cy="2519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Offer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disproportionate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compromises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judgement which may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acceptance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threaten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fundamental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reaction,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nature</a:t>
            </a:r>
            <a:r>
              <a:rPr dirty="0" sz="1000" spc="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severity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consent/information sheet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investigator’s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brochure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unapproved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package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insert/summary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characteristics for an approved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Vulnerability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pertains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relatively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absolutely incapable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 interests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disability, environmental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burdens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injustice,  lack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ability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 situation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prevents them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975" y="1467701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67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099" y="1408455"/>
            <a:ext cx="710565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Unexpected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ADR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975" y="2419438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68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099" y="2404643"/>
            <a:ext cx="8159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Vulnerability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6548" y="1863864"/>
            <a:ext cx="4491355" cy="592391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S.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No.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List of</a:t>
            </a:r>
            <a:r>
              <a:rPr dirty="0" sz="1000" spc="-8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SOPs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30"/>
              </a:spcBef>
              <a:buFont typeface="Palladio Uralic"/>
              <a:buAutoNum type="arabicPlain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Writing,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Reviewing,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Distributing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Amending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Operating</a:t>
            </a:r>
            <a:endParaRPr sz="1000">
              <a:latin typeface="Palladio Uralic"/>
              <a:cs typeface="Palladio Uralic"/>
            </a:endParaRPr>
          </a:p>
          <a:p>
            <a:pPr marL="480059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Procedures 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95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Constituting an Ethics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Agreements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 of Interest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Agreements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Training Personnel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Selection of Independent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Consultants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Procedures for Allowing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Observer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Categorization of Submitted Protocols for Ethics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 lvl="1" marL="607060" indent="-127635">
              <a:lnSpc>
                <a:spcPct val="100000"/>
              </a:lnSpc>
              <a:spcBef>
                <a:spcPts val="160"/>
              </a:spcBef>
              <a:buFont typeface="Palladio Uralic"/>
              <a:buAutoNum type="alphaLcPeriod"/>
              <a:tabLst>
                <a:tab pos="607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Full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 Review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1000">
              <a:latin typeface="Palladio Uralic"/>
              <a:cs typeface="Palladio Uralic"/>
            </a:endParaRPr>
          </a:p>
          <a:p>
            <a:pPr lvl="1" marL="621030" indent="-141605">
              <a:lnSpc>
                <a:spcPct val="100000"/>
              </a:lnSpc>
              <a:spcBef>
                <a:spcPts val="165"/>
              </a:spcBef>
              <a:buFont typeface="Palladio Uralic"/>
              <a:buAutoNum type="alphaLcPeriod"/>
              <a:tabLst>
                <a:tab pos="6216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Expedited Review of Research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1000">
              <a:latin typeface="Palladio Uralic"/>
              <a:cs typeface="Palladio Uralic"/>
            </a:endParaRPr>
          </a:p>
          <a:p>
            <a:pPr lvl="1" marL="600075" indent="-120650">
              <a:lnSpc>
                <a:spcPct val="100000"/>
              </a:lnSpc>
              <a:spcBef>
                <a:spcPts val="160"/>
              </a:spcBef>
              <a:buFont typeface="Palladio Uralic"/>
              <a:buAutoNum type="alphaLcPeriod"/>
              <a:tabLst>
                <a:tab pos="60071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Exemption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Review of 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1000">
              <a:latin typeface="Palladio Uralic"/>
              <a:cs typeface="Palladio Uralic"/>
            </a:endParaRPr>
          </a:p>
          <a:p>
            <a:pPr marL="480059" indent="-27114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Agenda Preparation, Meeting Procedures 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Minutes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Device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Resubmitted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Protocol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Amendments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Continuing Review 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Final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Serious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(SAE)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5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Study Completion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2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Premature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Termination,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Suspension,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Discontinuation</a:t>
            </a:r>
            <a:endParaRPr sz="1000">
              <a:latin typeface="Palladio Uralic"/>
              <a:cs typeface="Palladio Uralic"/>
            </a:endParaRPr>
          </a:p>
          <a:p>
            <a:pPr marL="480059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9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Waiver of Written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Verbal/oral Informed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5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 Monitoring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Visits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Dealing with Participants’ Requests 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Complaints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Communication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Maintenance of Active Study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Files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Archive and Retrieval 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Maintaining Confidentiality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EC’s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5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Reviewing Proposals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and Inspection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marL="480059" indent="-302895">
              <a:lnSpc>
                <a:spcPct val="100000"/>
              </a:lnSpc>
              <a:spcBef>
                <a:spcPts val="160"/>
              </a:spcBef>
              <a:buFont typeface="Palladio Uralic"/>
              <a:buAutoNum type="arabicPlain" startAt="18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Audio Visual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Recording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8004" y="900010"/>
            <a:ext cx="2196465" cy="234315"/>
          </a:xfrm>
          <a:custGeom>
            <a:avLst/>
            <a:gdLst/>
            <a:ahLst/>
            <a:cxnLst/>
            <a:rect l="l" t="t" r="r" b="b"/>
            <a:pathLst>
              <a:path w="2196465" h="234315">
                <a:moveTo>
                  <a:pt x="2195995" y="0"/>
                </a:moveTo>
                <a:lnTo>
                  <a:pt x="0" y="0"/>
                </a:lnTo>
                <a:lnTo>
                  <a:pt x="0" y="233997"/>
                </a:lnTo>
                <a:lnTo>
                  <a:pt x="2195995" y="233997"/>
                </a:lnTo>
                <a:lnTo>
                  <a:pt x="219599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08414" y="911275"/>
            <a:ext cx="4201160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50" spc="-5" b="1">
                <a:solidFill>
                  <a:srgbClr val="FFFFFF"/>
                </a:solidFill>
                <a:latin typeface="Palladio Uralic"/>
                <a:cs typeface="Palladio Uralic"/>
              </a:rPr>
              <a:t>ANNEX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spc="-5" b="1">
                <a:solidFill>
                  <a:srgbClr val="FFFFFF"/>
                </a:solidFill>
                <a:latin typeface="Palladio Uralic"/>
                <a:cs typeface="Palladio Uralic"/>
              </a:rPr>
              <a:t>1</a:t>
            </a:r>
            <a:endParaRPr sz="11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1600" spc="-445" b="1">
                <a:solidFill>
                  <a:srgbClr val="0066B3"/>
                </a:solidFill>
                <a:latin typeface="Verdana"/>
                <a:cs typeface="Verdana"/>
              </a:rPr>
              <a:t>STANDARD </a:t>
            </a:r>
            <a:r>
              <a:rPr dirty="0" sz="1600" spc="-434" b="1">
                <a:solidFill>
                  <a:srgbClr val="0066B3"/>
                </a:solidFill>
                <a:latin typeface="Verdana"/>
                <a:cs typeface="Verdana"/>
              </a:rPr>
              <a:t>OPERATING </a:t>
            </a:r>
            <a:r>
              <a:rPr dirty="0" sz="1600" spc="-415" b="1">
                <a:solidFill>
                  <a:srgbClr val="0066B3"/>
                </a:solidFill>
                <a:latin typeface="Verdana"/>
                <a:cs typeface="Verdana"/>
              </a:rPr>
              <a:t>PROCEDURES</a:t>
            </a:r>
            <a:r>
              <a:rPr dirty="0" sz="1600" spc="-355" b="1">
                <a:solidFill>
                  <a:srgbClr val="0066B3"/>
                </a:solidFill>
                <a:latin typeface="Verdana"/>
                <a:cs typeface="Verdana"/>
              </a:rPr>
              <a:t> </a:t>
            </a:r>
            <a:r>
              <a:rPr dirty="0" sz="1600" spc="-380" b="1">
                <a:solidFill>
                  <a:srgbClr val="0066B3"/>
                </a:solidFill>
                <a:latin typeface="Verdana"/>
                <a:cs typeface="Verdana"/>
              </a:rPr>
              <a:t>(SOPs)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994" y="2096592"/>
            <a:ext cx="4483100" cy="514286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A.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of Central Ethics Committee on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Human</a:t>
            </a:r>
            <a:r>
              <a:rPr dirty="0" sz="1000" spc="-2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N. Tandon (Chairperson),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Brain Research Centre,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Manesar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B. N. Dhawan (Late),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Central Drug Research Institute,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Lucknow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Sunil K.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Pandya,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Jaslok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 marR="6985">
              <a:lnSpc>
                <a:spcPct val="129200"/>
              </a:lnSpc>
              <a:spcBef>
                <a:spcPts val="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Madhav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Menon,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Bar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Kerala,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M.K.Nambyar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Academy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Continuing  Legal Education,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Kochi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Padmanaban,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Institute of Science,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 marR="5715">
              <a:lnSpc>
                <a:spcPct val="129200"/>
              </a:lnSpc>
              <a:spcBef>
                <a:spcPts val="2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Lt. Gen. D. Raghunath,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Formerly at Sir Dorabji Tata Centre for Research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Tropical Diseases,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K.N.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Chaturvedi,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Supreme Court,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P.S.S. Sunder Rao,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Christian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Vellore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C.A.K.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Yesudian,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Tata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Sciences,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Vinod K. Paul,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Mira Shiva,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Initiative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&amp;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Equity in Society,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20"/>
              </a:spcBef>
            </a:pPr>
            <a:r>
              <a:rPr dirty="0" sz="1000" spc="10" b="1">
                <a:solidFill>
                  <a:srgbClr val="231F20"/>
                </a:solidFill>
                <a:latin typeface="Palladio Uralic"/>
                <a:cs typeface="Palladio Uralic"/>
              </a:rPr>
              <a:t>Vasantha Muthuswamy,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Former Senior Deputy Director General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Head,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Division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 Medical Sciences, ICMR, New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Amar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Jesani,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Journal of Medical Ethics,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Amita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Singh,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Jawaharlal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Nehru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University,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N. Sarojini,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SAMA-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Resource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Women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Health, New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8255">
              <a:lnSpc>
                <a:spcPct val="129200"/>
              </a:lnSpc>
              <a:spcBef>
                <a:spcPts val="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Sanjiv Datta,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 Financial Advisor,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Vijay Kumar,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7620">
              <a:lnSpc>
                <a:spcPct val="129200"/>
              </a:lnSpc>
              <a:spcBef>
                <a:spcPts val="1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Roli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Mathur,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 Informatics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7992" y="900010"/>
            <a:ext cx="2196465" cy="234315"/>
          </a:xfrm>
          <a:custGeom>
            <a:avLst/>
            <a:gdLst/>
            <a:ahLst/>
            <a:cxnLst/>
            <a:rect l="l" t="t" r="r" b="b"/>
            <a:pathLst>
              <a:path w="2196465" h="234315">
                <a:moveTo>
                  <a:pt x="0" y="233997"/>
                </a:moveTo>
                <a:lnTo>
                  <a:pt x="2196007" y="233997"/>
                </a:lnTo>
                <a:lnTo>
                  <a:pt x="2196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65983" y="911275"/>
            <a:ext cx="4343400" cy="1018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50" spc="-5" b="1">
                <a:solidFill>
                  <a:srgbClr val="FFFFFF"/>
                </a:solidFill>
                <a:latin typeface="Palladio Uralic"/>
                <a:cs typeface="Palladio Uralic"/>
              </a:rPr>
              <a:t>ANNEX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spc="-5" b="1">
                <a:solidFill>
                  <a:srgbClr val="FFFFFF"/>
                </a:solidFill>
                <a:latin typeface="Palladio Uralic"/>
                <a:cs typeface="Palladio Uralic"/>
              </a:rPr>
              <a:t>2</a:t>
            </a:r>
            <a:endParaRPr sz="11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Palladio Uralic"/>
              <a:cs typeface="Palladio Uralic"/>
            </a:endParaRPr>
          </a:p>
          <a:p>
            <a:pPr marL="353060" marR="657225" indent="-340995">
              <a:lnSpc>
                <a:spcPct val="114599"/>
              </a:lnSpc>
            </a:pPr>
            <a:r>
              <a:rPr dirty="0" sz="1600" spc="-420" b="1">
                <a:solidFill>
                  <a:srgbClr val="0066B3"/>
                </a:solidFill>
                <a:latin typeface="Verdana"/>
                <a:cs typeface="Verdana"/>
              </a:rPr>
              <a:t>LIST </a:t>
            </a:r>
            <a:r>
              <a:rPr dirty="0" sz="1600" spc="-434" b="1">
                <a:solidFill>
                  <a:srgbClr val="0066B3"/>
                </a:solidFill>
                <a:latin typeface="Verdana"/>
                <a:cs typeface="Verdana"/>
              </a:rPr>
              <a:t>OF </a:t>
            </a:r>
            <a:r>
              <a:rPr dirty="0" sz="1600" spc="-395" b="1">
                <a:solidFill>
                  <a:srgbClr val="0066B3"/>
                </a:solidFill>
                <a:latin typeface="Verdana"/>
                <a:cs typeface="Verdana"/>
              </a:rPr>
              <a:t>MEMBERS </a:t>
            </a:r>
            <a:r>
              <a:rPr dirty="0" sz="1600" spc="-434" b="1">
                <a:solidFill>
                  <a:srgbClr val="0066B3"/>
                </a:solidFill>
                <a:latin typeface="Verdana"/>
                <a:cs typeface="Verdana"/>
              </a:rPr>
              <a:t>OF </a:t>
            </a:r>
            <a:r>
              <a:rPr dirty="0" sz="1600" spc="-420" b="1">
                <a:solidFill>
                  <a:srgbClr val="0066B3"/>
                </a:solidFill>
                <a:latin typeface="Verdana"/>
                <a:cs typeface="Verdana"/>
              </a:rPr>
              <a:t>COMMITTEES </a:t>
            </a:r>
            <a:r>
              <a:rPr dirty="0" sz="1600" spc="-475" b="1">
                <a:solidFill>
                  <a:srgbClr val="0066B3"/>
                </a:solidFill>
                <a:latin typeface="Verdana"/>
                <a:cs typeface="Verdana"/>
              </a:rPr>
              <a:t>INVOLVED </a:t>
            </a:r>
            <a:r>
              <a:rPr dirty="0" sz="1600" spc="-459" b="1">
                <a:solidFill>
                  <a:srgbClr val="0066B3"/>
                </a:solidFill>
                <a:latin typeface="Verdana"/>
                <a:cs typeface="Verdana"/>
              </a:rPr>
              <a:t>IN  </a:t>
            </a:r>
            <a:r>
              <a:rPr dirty="0" sz="1600" spc="-450" b="1">
                <a:solidFill>
                  <a:srgbClr val="0066B3"/>
                </a:solidFill>
                <a:latin typeface="Verdana"/>
                <a:cs typeface="Verdana"/>
              </a:rPr>
              <a:t>REVISION </a:t>
            </a:r>
            <a:r>
              <a:rPr dirty="0" sz="1600" spc="-434" b="1">
                <a:solidFill>
                  <a:srgbClr val="0066B3"/>
                </a:solidFill>
                <a:latin typeface="Verdana"/>
                <a:cs typeface="Verdana"/>
              </a:rPr>
              <a:t>OF </a:t>
            </a:r>
            <a:r>
              <a:rPr dirty="0" sz="1600" spc="-425" b="1">
                <a:solidFill>
                  <a:srgbClr val="0066B3"/>
                </a:solidFill>
                <a:latin typeface="Verdana"/>
                <a:cs typeface="Verdana"/>
              </a:rPr>
              <a:t>GUIDELINES</a:t>
            </a:r>
            <a:r>
              <a:rPr dirty="0" sz="1600" spc="-325" b="1">
                <a:solidFill>
                  <a:srgbClr val="0066B3"/>
                </a:solidFill>
                <a:latin typeface="Verdana"/>
                <a:cs typeface="Verdana"/>
              </a:rPr>
              <a:t> </a:t>
            </a:r>
            <a:r>
              <a:rPr dirty="0" sz="1600" spc="-330" b="1">
                <a:solidFill>
                  <a:srgbClr val="0066B3"/>
                </a:solidFill>
                <a:latin typeface="Verdana"/>
                <a:cs typeface="Verdana"/>
              </a:rPr>
              <a:t>(2015-2017)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92225"/>
            <a:ext cx="4490085" cy="615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875" marR="469265">
              <a:lnSpc>
                <a:spcPct val="1306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B.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Chaipersons of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Sub-Committees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Advisory Group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Vasantha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Muthuswamy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(Chairperson)</a:t>
            </a:r>
            <a:endParaRPr sz="1000">
              <a:latin typeface="Palladio Uralic"/>
              <a:cs typeface="Palladio Uralic"/>
            </a:endParaRPr>
          </a:p>
          <a:p>
            <a:pPr algn="just" marL="19558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Senior Deputy Director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&amp; Head,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Division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 Medical 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Sciences,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ICMR,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Delhi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President,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Forum for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Ethics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Review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Committees in India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(FERCI)</a:t>
            </a:r>
            <a:endParaRPr sz="1000">
              <a:latin typeface="Palladio Uralic"/>
              <a:cs typeface="Palladio Uralic"/>
            </a:endParaRPr>
          </a:p>
          <a:p>
            <a:pPr algn="just" marL="1587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Seth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(Co-Chairperson)</a:t>
            </a:r>
            <a:endParaRPr sz="1000">
              <a:latin typeface="Palladio Uralic"/>
              <a:cs typeface="Palladio Uralic"/>
            </a:endParaRPr>
          </a:p>
          <a:p>
            <a:pPr algn="just" marL="195580" marR="1143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 in Clinical Pharmacology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Advisor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Registry,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ICMR,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and former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Dept of Pharmacology,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AIIMS, New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5875"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Nandini K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</a:t>
            </a:r>
            <a:endParaRPr sz="1000">
              <a:latin typeface="Palladio Uralic"/>
              <a:cs typeface="Palladio Uralic"/>
            </a:endParaRPr>
          </a:p>
          <a:p>
            <a:pPr algn="just" marL="195580" marR="1270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Deputy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(Senior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Grade),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Vice-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President,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Ethics Review Committees in India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(FERCI)</a:t>
            </a:r>
            <a:endParaRPr sz="1000">
              <a:latin typeface="Palladio Uralic"/>
              <a:cs typeface="Palladio Uralic"/>
            </a:endParaRPr>
          </a:p>
          <a:p>
            <a:pPr algn="just" marL="1587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Narendra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Arora</a:t>
            </a:r>
            <a:endParaRPr sz="1000">
              <a:latin typeface="Palladio Uralic"/>
              <a:cs typeface="Palladio Uralic"/>
            </a:endParaRPr>
          </a:p>
          <a:p>
            <a:pPr algn="just" marL="195580" marR="8255">
              <a:lnSpc>
                <a:spcPct val="129200"/>
              </a:lnSpc>
            </a:pP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Executive Director,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INCLEN (International Clinical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Epidemiology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Network)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Trust International,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professor,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Dept of  Paediatrics,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AIIMS, New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5875">
              <a:lnSpc>
                <a:spcPct val="100000"/>
              </a:lnSpc>
              <a:spcBef>
                <a:spcPts val="9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Urmila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Thatte</a:t>
            </a:r>
            <a:endParaRPr sz="1000">
              <a:latin typeface="Palladio Uralic"/>
              <a:cs typeface="Palladio Uralic"/>
            </a:endParaRPr>
          </a:p>
          <a:p>
            <a:pPr algn="just" marL="195580" marR="1143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 of Clinical Pharmacology, Seth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GS</a:t>
            </a:r>
            <a:r>
              <a:rPr dirty="0" sz="1000" spc="-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KEM Hospital,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algn="just" marL="1587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Vijay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</a:t>
            </a:r>
            <a:endParaRPr sz="1000">
              <a:latin typeface="Palladio Uralic"/>
              <a:cs typeface="Palladio Uralic"/>
            </a:endParaRPr>
          </a:p>
          <a:p>
            <a:pPr algn="just" marL="195580" marR="1079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Scientist - 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Head,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Division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BMS,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587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Roli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Mathur</a:t>
            </a:r>
            <a:endParaRPr sz="1000">
              <a:latin typeface="Palladio Uralic"/>
              <a:cs typeface="Palladio Uralic"/>
            </a:endParaRPr>
          </a:p>
          <a:p>
            <a:pPr algn="just" marL="195580" marR="10795">
              <a:lnSpc>
                <a:spcPct val="1292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Division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BMS,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(2015-2016)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presently Head, 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Bioethics Unit,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 and Research,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15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C.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Sub-Committees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/ Invited</a:t>
            </a:r>
            <a:r>
              <a:rPr dirty="0" sz="1000" spc="-2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Experts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Amit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Dinda,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959485">
              <a:lnSpc>
                <a:spcPct val="153500"/>
              </a:lnSpc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Aditi Iyer,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Foundation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India, Bengaluru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Anant Bhan,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AIDS Vaccine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Initiative,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Anura Kurpad,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John’s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57400"/>
            <a:ext cx="4469130" cy="617093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Arun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Bhatt,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Society for Clinical Research,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Brogen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Singh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Akoijam,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Regional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Imphal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Dorothy Lall,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G.D.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Ravindran,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St. John's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Jameela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George,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Emmanuel Hospital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Association,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8890">
              <a:lnSpc>
                <a:spcPct val="129200"/>
              </a:lnSpc>
              <a:spcBef>
                <a:spcPts val="2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Jitender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Sharma,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Resource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Center,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J.S.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Srivastava,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Central Drug Research Institute,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Lucknow</a:t>
            </a:r>
            <a:endParaRPr sz="1000">
              <a:latin typeface="Palladio Uralic"/>
              <a:cs typeface="Palladio Uralic"/>
            </a:endParaRPr>
          </a:p>
          <a:p>
            <a:pPr marL="12700" marR="10160">
              <a:lnSpc>
                <a:spcPct val="129200"/>
              </a:lnSpc>
              <a:spcBef>
                <a:spcPts val="20"/>
              </a:spcBef>
            </a:pP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Lalitha Savardekar,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National Institute of Research in Reproductive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Health,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Madhulika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Kabra,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15"/>
              </a:spcBef>
            </a:pP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Mala Ramanathan,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Sree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Chitra Tirunal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Institute for Medical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Sciences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Trivandrum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Manish Singh Chundawat,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INCLEN Trust International,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Manoj Das,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INCLEN Trust International,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Meenakshi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Bhat,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Genetics,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 marR="8890">
              <a:lnSpc>
                <a:spcPct val="129200"/>
              </a:lnSpc>
              <a:spcBef>
                <a:spcPts val="1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Mukesh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Indo French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Promotion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Advanced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Nabeel M.K.,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Academy of Medical Sciences,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Kannur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Neena Valecha,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Malarial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Nimesh Verma,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Medical College,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Surat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Peush Sahni,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2700" marR="8255">
              <a:lnSpc>
                <a:spcPct val="129900"/>
              </a:lnSpc>
              <a:spcBef>
                <a:spcPts val="1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Poonam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Natarajan,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Welfare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Autism,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Cerebral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Palsy, Mental Retardation and Multiple Disabilities Empowerment,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Prabha Desikan,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Bhopal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Memorial Hospital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 centre,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Bhopal</a:t>
            </a:r>
            <a:endParaRPr sz="1000">
              <a:latin typeface="Palladio Uralic"/>
              <a:cs typeface="Palladio Uralic"/>
            </a:endParaRPr>
          </a:p>
          <a:p>
            <a:pPr algn="just" marL="12700" marR="6350">
              <a:lnSpc>
                <a:spcPct val="129200"/>
              </a:lnSpc>
              <a:spcBef>
                <a:spcPts val="15"/>
              </a:spcBef>
            </a:pP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Prashant Mathur,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National Center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Disease Informatics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Prathiba Pereira,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Jagadguru Sri Shivarathreeshwara Medical College,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Mysore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Praveen Vemula,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Center for Biological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59712"/>
            <a:ext cx="4467225" cy="6362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985">
              <a:lnSpc>
                <a:spcPct val="1292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Raakhi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Tripathi,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GS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King Edward Memorial Hospital,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Rema</a:t>
            </a:r>
            <a:r>
              <a:rPr dirty="0" sz="1000" spc="-5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Devi,</a:t>
            </a:r>
            <a:r>
              <a:rPr dirty="0" sz="1000" spc="-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Epidemiology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Resource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Training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Centre,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Thiruvananthapuram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Sandeep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Bavdekar,</a:t>
            </a:r>
            <a:r>
              <a:rPr dirty="0" sz="1000" spc="-5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Topiwala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Nair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Sangeeta Desai,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Tata Memorial Centre,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Sanjay Mehendale,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Medical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Sanjay Zodpe,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Foundation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Shakti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 Gupta,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Shuba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Samarth, Research for Change,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Chennai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Shubha Phadke,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Sanjay Gandhi Postgraduate Institute of Medical Sciences,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Lucknow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Siddhartha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Laskar,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Memorial Hospital,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Smita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Deshpande,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Manohar Lohia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Hospital, New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2700" marR="7620">
              <a:lnSpc>
                <a:spcPct val="129900"/>
              </a:lnSpc>
              <a:spcBef>
                <a:spcPts val="280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Sudha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Ramalingam,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PSG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Coimbatore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Sunita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Bandewar,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Independent Senior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Consultant,  Pune</a:t>
            </a:r>
            <a:endParaRPr sz="1000">
              <a:latin typeface="Palladio Uralic"/>
              <a:cs typeface="Palladio Uralic"/>
            </a:endParaRPr>
          </a:p>
          <a:p>
            <a:pPr algn="just" marL="12700" marR="6350">
              <a:lnSpc>
                <a:spcPct val="129900"/>
              </a:lnSpc>
              <a:spcBef>
                <a:spcPts val="1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S.V. Joga Rao,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School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 University,</a:t>
            </a:r>
            <a:r>
              <a:rPr dirty="0" sz="1000" spc="-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Thelma Narayan,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 for Community Health, Awareness, Research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Vivek Shankar,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Safdarjung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Hospital, 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2700" marR="6985">
              <a:lnSpc>
                <a:spcPct val="129200"/>
              </a:lnSpc>
              <a:spcBef>
                <a:spcPts val="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Yashashri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Shetty,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Edward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Memorial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algn="just" marL="12700" marR="874394">
              <a:lnSpc>
                <a:spcPct val="153600"/>
              </a:lnSpc>
              <a:spcBef>
                <a:spcPts val="25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D.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List of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Members National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Consultation, ICMR,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New Delhi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Alka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Sharma,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 of Biotechnology,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Amar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Jesani,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Journal of Medical Ethics,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Amita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Singh,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Jawaharlal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Nehru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University,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Anant Bhan,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AIDS Vaccine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Initiative,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Annam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Visala,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Central Drugs Standard 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Organisation, New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48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2755" y="1387805"/>
            <a:ext cx="3538854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45">
                <a:solidFill>
                  <a:srgbClr val="1FB3DE"/>
                </a:solidFill>
              </a:rPr>
              <a:t>STATEMENT </a:t>
            </a:r>
            <a:r>
              <a:rPr dirty="0" sz="2000" spc="-540">
                <a:solidFill>
                  <a:srgbClr val="1FB3DE"/>
                </a:solidFill>
              </a:rPr>
              <a:t>OF </a:t>
            </a:r>
            <a:r>
              <a:rPr dirty="0" sz="2000" spc="-515">
                <a:solidFill>
                  <a:srgbClr val="1FB3DE"/>
                </a:solidFill>
              </a:rPr>
              <a:t>GENERAL</a:t>
            </a:r>
            <a:r>
              <a:rPr dirty="0" sz="2000" spc="-500">
                <a:solidFill>
                  <a:srgbClr val="1FB3DE"/>
                </a:solidFill>
              </a:rPr>
              <a:t> </a:t>
            </a:r>
            <a:r>
              <a:rPr dirty="0" sz="2000" spc="-509">
                <a:solidFill>
                  <a:srgbClr val="1FB3DE"/>
                </a:solidFill>
              </a:rPr>
              <a:t>PRINCIPLES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1FB3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1</a:t>
            </a:r>
            <a:endParaRPr sz="11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1762861"/>
            <a:ext cx="5211445" cy="6147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715" indent="-360045">
              <a:lnSpc>
                <a:spcPct val="129200"/>
              </a:lnSpc>
              <a:spcBef>
                <a:spcPts val="100"/>
              </a:spcBef>
              <a:buFont typeface="Palladio Uralic"/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pertains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broad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range of scientific enquiry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aimed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generalizable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increases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justified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inherent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probabilities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inconvenience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participants/communities.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Therefore,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should be built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 no harm  (non-maleficence)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underlying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universal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systems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medicine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around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world.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conducting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four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namely;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(autonomy),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beneficence,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non-maleficence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justice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enunciated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protecting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dignity,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rights,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safety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well-being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four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expanded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12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below,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biomedical, 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participants, their 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1FB3DE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10" b="1">
                <a:solidFill>
                  <a:srgbClr val="1FB3DE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1FB3DE"/>
                </a:solidFill>
                <a:latin typeface="Palladio Uralic"/>
                <a:cs typeface="Palladio Uralic"/>
              </a:rPr>
              <a:t>Principles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essentiality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alternatives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light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existing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essential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proposed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vetted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(EC)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independent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proposed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 of voluntariness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 respect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research,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withdraw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at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time,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is paramount. The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ensures that participants’ rights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9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non-exploitation</a:t>
            </a:r>
            <a:r>
              <a:rPr dirty="0" sz="1000" spc="-10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equitably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selected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burdens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distributed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fairly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arbitrariness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discrimination.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Sufficient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safeguards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 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responsibility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planned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 so  as to avoid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creation or deepening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historic divisions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 any way</a:t>
            </a:r>
            <a:r>
              <a:rPr dirty="0" sz="1000" spc="-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disturb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harmony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community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of ensuring privacy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confidentiality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 to maintain privacy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potential participant, her/his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identity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kept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 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89062"/>
            <a:ext cx="4469765" cy="636968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Arun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Bhatt,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Society for Clinical Research,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20"/>
              </a:spcBef>
            </a:pP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Bikash Medhi,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Postgraduate Institute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Medical Education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Chandigarh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C.A.K.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Yesudian,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Tata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Sciences,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 marR="9525">
              <a:lnSpc>
                <a:spcPct val="129200"/>
              </a:lnSpc>
              <a:spcBef>
                <a:spcPts val="1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Lt.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Gen. D. Raghunath,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Formerly at Sir Dorabji Tata Centre for Research in  Tropical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 marR="10160">
              <a:lnSpc>
                <a:spcPct val="129900"/>
              </a:lnSpc>
              <a:spcBef>
                <a:spcPts val="1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Ganapathy Murugan,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Resource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Gangandeep Kang,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Translational Health Science and Technology Institute,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Faridabad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Geeta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Jotwani,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G.N.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Singh,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Central Drugs Standard 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Organisation, 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Henk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Bekedam,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Country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Office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India,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I.C.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Verma,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Ganga Ram Hospital, New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Indira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Nath,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Kalyani</a:t>
            </a:r>
            <a:r>
              <a:rPr dirty="0" sz="1000" spc="-9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Thakur,</a:t>
            </a:r>
            <a:r>
              <a:rPr dirty="0" sz="1000" spc="-10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K.N.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Chaturvedi,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Supreme Court,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Kusum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Verma,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Ganga Ram Hospital, New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Madhulika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Kabra,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Madhur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Gupta,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Country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Office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India,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8890">
              <a:lnSpc>
                <a:spcPct val="129200"/>
              </a:lnSpc>
              <a:spcBef>
                <a:spcPts val="2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Mausumi Bharadwaj,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National Institute of Cancer Prevention and 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Noida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Monika Pahuja,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Medical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10160">
              <a:lnSpc>
                <a:spcPct val="129200"/>
              </a:lnSpc>
              <a:spcBef>
                <a:spcPts val="2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Mukesh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Indo French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Promotion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Advanced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Nalin Mehta,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Nandini K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Kasturba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Manipal</a:t>
            </a:r>
            <a:endParaRPr sz="1000">
              <a:latin typeface="Palladio Uralic"/>
              <a:cs typeface="Palladio Uralic"/>
            </a:endParaRPr>
          </a:p>
          <a:p>
            <a:pPr marL="12700" marR="10160">
              <a:lnSpc>
                <a:spcPct val="129200"/>
              </a:lnSpc>
              <a:spcBef>
                <a:spcPts val="2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Nandita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Chopra,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U.S.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Services,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Office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South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Asia, New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Narinder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Mehra,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Neena Valecha,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Malaria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54225"/>
            <a:ext cx="4467225" cy="625729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Neerja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Gupta,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Nikhil Tandon,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6985">
              <a:lnSpc>
                <a:spcPct val="129200"/>
              </a:lnSpc>
              <a:spcBef>
                <a:spcPts val="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Nithya Gogtay,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GS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King Edward Memorial Hospital,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Nitya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Wadhwa,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Translational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Technology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Institute,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Faridabad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Nita Bhandari,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 for Applied Studies,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Narendra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Arora,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INCLEN Trust International,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N. Sarojini,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Sama-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Resource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Women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Health, 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Srikanth,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Central Council for Research in Ayurvedic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Sciences, New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O.P. Agarwal,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P.N. Tandon,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Brain Research Centre,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Manesar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Pooja Sharma,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Medanta-The Medicity,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Gurgaon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Poonam Salotra,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Pathology,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20"/>
              </a:spcBef>
            </a:pP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Prashant Mathur,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National Centre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Disease Informatics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Prabha Desikan,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Bhopal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Memorial Hospital &amp;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Centre,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Bhopal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Prasanna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 B Shirol,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Organisation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Priyanka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Das,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P.S.S. Sunder Rao,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Christian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Vellore</a:t>
            </a:r>
            <a:endParaRPr sz="1000">
              <a:latin typeface="Palladio Uralic"/>
              <a:cs typeface="Palladio Uralic"/>
            </a:endParaRPr>
          </a:p>
          <a:p>
            <a:pPr marL="12700" marR="6985">
              <a:lnSpc>
                <a:spcPct val="129200"/>
              </a:lnSpc>
              <a:spcBef>
                <a:spcPts val="1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Rajib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Kishore Hazam,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 and Research,  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Rajni Kaul,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Ravi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Verma,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Center for 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Women’s, New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Ratna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Puri,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Ganga Ram Hospital,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Rajinder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Nagar, 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Ritu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Dhillon,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6985">
              <a:lnSpc>
                <a:spcPct val="153500"/>
              </a:lnSpc>
              <a:spcBef>
                <a:spcPts val="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Roli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Mathur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 and Research,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Sanjay Mehendale,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Sanghmitra Pati,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Centre,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Bhubaneswar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54225"/>
            <a:ext cx="4465320" cy="619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5415">
              <a:lnSpc>
                <a:spcPct val="1535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S.D. Seth,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Sita Naik,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Apollo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Educational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Foundation, 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Soumya Swaminathan,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Suneeta Singh,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Amaltas Consulting Pvt. Ltd,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T.S.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Rao,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 of Biotechnology (Retired),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Upendra Kaul,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Fortis Escort Heart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Urmila Thatte,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GS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King Edward Memorial Hospital,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V.G. Somani,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Central Drugs Standard 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Organisation, New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Vijay Kumar,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Vid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Nukala,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U.S.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Services,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V.M. Katoch,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Y.K. Gupta,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E. List of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Regional Consultation,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NCDIR,</a:t>
            </a:r>
            <a:r>
              <a:rPr dirty="0" sz="1000" spc="-2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Alok Kumar Deb,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Cholera and Enteric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Kolkata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Alok Srivastava,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Christian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Vellore</a:t>
            </a:r>
            <a:endParaRPr sz="1000">
              <a:latin typeface="Palladio Uralic"/>
              <a:cs typeface="Palladio Uralic"/>
            </a:endParaRPr>
          </a:p>
          <a:p>
            <a:pPr marL="163195" indent="-151130">
              <a:lnSpc>
                <a:spcPct val="100000"/>
              </a:lnSpc>
              <a:spcBef>
                <a:spcPts val="640"/>
              </a:spcBef>
              <a:buAutoNum type="alphaUcPeriod"/>
              <a:tabLst>
                <a:tab pos="163830" algn="l"/>
              </a:tabLst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Nandkumar,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Bishnu Ram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Das,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Jorhat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Jorhat</a:t>
            </a:r>
            <a:endParaRPr sz="1000">
              <a:latin typeface="Palladio Uralic"/>
              <a:cs typeface="Palladio Uralic"/>
            </a:endParaRPr>
          </a:p>
          <a:p>
            <a:pPr marL="160655" indent="-148590">
              <a:lnSpc>
                <a:spcPct val="100000"/>
              </a:lnSpc>
              <a:spcBef>
                <a:spcPts val="640"/>
              </a:spcBef>
              <a:buAutoNum type="alphaUcPeriod" startAt="2"/>
              <a:tabLst>
                <a:tab pos="161290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Ravichandran,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Occupational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Center(S),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 marR="6350">
              <a:lnSpc>
                <a:spcPct val="129200"/>
              </a:lnSpc>
              <a:spcBef>
                <a:spcPts val="2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Debjit Chakraborty,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National Centre for Disease Informatics and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Dorothy Lall,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F.S.</a:t>
            </a:r>
            <a:r>
              <a:rPr dirty="0" sz="1000" spc="-5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Roselind,</a:t>
            </a:r>
            <a:r>
              <a:rPr dirty="0" sz="1000" spc="-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G.D.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Ravindran,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John’s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George Thomas,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St. Isabel's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Chennai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G.K.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H.L.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Gundu Rao,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Sri Ramana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Free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 Trust,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54225"/>
            <a:ext cx="4469130" cy="638429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H. Sharat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Chandra,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Genetics,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Janet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Parameshwar,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Kidwai Memorial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Oncology,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Jayarama S Kadandale,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Genetics,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Joseph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Thomas,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Kasturba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Manipal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Kameshwar Prasad,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Kalyani</a:t>
            </a:r>
            <a:r>
              <a:rPr dirty="0" sz="1000" spc="-9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Thakur,</a:t>
            </a:r>
            <a:r>
              <a:rPr dirty="0" sz="1000" spc="-10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K.K.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Talwar,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Max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Healthcare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Pvt. Ltd.,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K.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Ramachandran,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Formerly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Sciences,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Kumara Swamy,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Global,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20"/>
              </a:spcBef>
            </a:pP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K. </a:t>
            </a: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Vaitheeswaran,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Centre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Disease Informatics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Madhur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Gupta,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Country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Office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India,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20"/>
              </a:spcBef>
            </a:pP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Mala Ramanathan,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Sree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Chitra Tirunal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Institute for Medical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Sciences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Trivandrum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Manchala Raghunath,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Nutrition,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Hyderabad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Manju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Balasubramaniam,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School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North,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Manjulika Vaz,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John’s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Institute,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Meenakshi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Bhat,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Genetics,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 marR="10160">
              <a:lnSpc>
                <a:spcPct val="129200"/>
              </a:lnSpc>
              <a:spcBef>
                <a:spcPts val="2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Meesha Chaturvedi,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National Centre for Disease Informatics and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M.K.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Sudarshan,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Rajiv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Gandhi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Rajiv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Gandhi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University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Sciences,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Mudgal Kothekar,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Biocon,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Nandini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Kumar,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Narendra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Arora,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INCLEN Trust International,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2700" marR="296545">
              <a:lnSpc>
                <a:spcPct val="1535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Medappa,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Nirmala Murthy,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Foundation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Systems, Bengaluru 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Olinda Timms,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St. John's Research Institute,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P. Jambulingam,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Vector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 Research Centre,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Puducherry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848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56537"/>
            <a:ext cx="4469130" cy="635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90">
              <a:lnSpc>
                <a:spcPct val="1292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Pradeep Aravindan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Menon,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National Institute for Research in Tuberculosis,  Chennai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Prashant</a:t>
            </a:r>
            <a:r>
              <a:rPr dirty="0" sz="1000" spc="1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Mathur,</a:t>
            </a:r>
            <a:r>
              <a:rPr dirty="0" sz="1000" spc="1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Pratima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Murthy,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Neurosciences,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Praveen Vemula,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inStem,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Biological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Priyanka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Das,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20"/>
              </a:spcBef>
            </a:pP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P. </a:t>
            </a: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Satish Chandra,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National Institute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Mental Health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Neurosciences,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Raghu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Padinjat,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Biological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 marR="8890">
              <a:lnSpc>
                <a:spcPct val="129900"/>
              </a:lnSpc>
              <a:spcBef>
                <a:spcPts val="285"/>
              </a:spcBef>
            </a:pP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Ragini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Kulkarni,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Reproductive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Mumbai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Rajib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Kishore Hazam,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 and Research,  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R.C.</a:t>
            </a:r>
            <a:r>
              <a:rPr dirty="0" sz="1000" spc="1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5" b="1">
                <a:solidFill>
                  <a:srgbClr val="231F20"/>
                </a:solidFill>
                <a:latin typeface="Palladio Uralic"/>
                <a:cs typeface="Palladio Uralic"/>
              </a:rPr>
              <a:t>Mahajan,</a:t>
            </a:r>
            <a:r>
              <a:rPr dirty="0" sz="1000" spc="1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Postgraduate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Education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Chandigarh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Roli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Mathur,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 and Research,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R. Prabhu,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Epidemiology,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Chennai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R.R.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Gangakhedkar,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AIDS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Institute,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Pune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R.S. Ramaswamy,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Central Council for Research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Siddha,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Chennai</a:t>
            </a:r>
            <a:endParaRPr sz="1000">
              <a:latin typeface="Palladio Uralic"/>
              <a:cs typeface="Palladio Uralic"/>
            </a:endParaRPr>
          </a:p>
          <a:p>
            <a:pPr marL="12700" marR="6985">
              <a:lnSpc>
                <a:spcPct val="129200"/>
              </a:lnSpc>
              <a:spcBef>
                <a:spcPts val="2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Sanish Davis,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Formerly at Covance India Pharmaceutical Services Pvt.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Ltd,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Santanu K.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Tripathi,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Calcutta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School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Tropical Medicine,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Kolkata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20"/>
              </a:spcBef>
            </a:pPr>
            <a:r>
              <a:rPr dirty="0" sz="1000" spc="10" b="1">
                <a:solidFill>
                  <a:srgbClr val="231F20"/>
                </a:solidFill>
                <a:latin typeface="Palladio Uralic"/>
                <a:cs typeface="Palladio Uralic"/>
              </a:rPr>
              <a:t>Sathish Kumar 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K.,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National Centre for Disease Informatics and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Sathya</a:t>
            </a:r>
            <a:r>
              <a:rPr dirty="0" sz="1000" spc="1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Prakash</a:t>
            </a:r>
            <a:r>
              <a:rPr dirty="0" sz="1000" spc="15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 b="1">
                <a:solidFill>
                  <a:srgbClr val="231F20"/>
                </a:solidFill>
                <a:latin typeface="Palladio Uralic"/>
                <a:cs typeface="Palladio Uralic"/>
              </a:rPr>
              <a:t>M.,</a:t>
            </a:r>
            <a:r>
              <a:rPr dirty="0" sz="1000" spc="1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Siddhartha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Laskar,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Memorial Hospital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Parel,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Sudarshan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K.L.,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 marR="8255">
              <a:lnSpc>
                <a:spcPct val="129900"/>
              </a:lnSpc>
              <a:spcBef>
                <a:spcPts val="284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Sukanya R.,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 and Research, Bengaluru 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Sushant K.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Ghosh,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Malaria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Field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Unit</a:t>
            </a:r>
            <a:r>
              <a:rPr dirty="0" sz="1000" spc="-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Epidemic  Disease Hospital,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7299" y="7956422"/>
            <a:ext cx="19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170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9832" y="1154225"/>
            <a:ext cx="4488180" cy="491744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S.V. Joga Rao,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School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 University,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Tarun Bhatnagar,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of Epidemiology,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Chennai</a:t>
            </a:r>
            <a:endParaRPr sz="1000">
              <a:latin typeface="Palladio Uralic"/>
              <a:cs typeface="Palladio Uralic"/>
            </a:endParaRPr>
          </a:p>
          <a:p>
            <a:pPr marL="12700" marR="27305">
              <a:lnSpc>
                <a:spcPct val="129200"/>
              </a:lnSpc>
              <a:spcBef>
                <a:spcPts val="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Urmila Thatte,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GS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 King Edward Memorial Hospital,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Vasantha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Muthuswamy,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Formerly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Vijay Kumar,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Vijay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Prakash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Mathur,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India Institute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Sciences, 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Vinay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Urs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K.S.,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V.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Raju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Naik,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  <a:spcBef>
                <a:spcPts val="102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F.</a:t>
            </a:r>
            <a:r>
              <a:rPr dirty="0" sz="1000" spc="-1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Secretariat</a:t>
            </a:r>
            <a:endParaRPr sz="1000">
              <a:latin typeface="Palladio Uralic"/>
              <a:cs typeface="Palladio Uralic"/>
            </a:endParaRPr>
          </a:p>
          <a:p>
            <a:pPr marL="15240" marR="5080">
              <a:lnSpc>
                <a:spcPct val="129200"/>
              </a:lnSpc>
              <a:spcBef>
                <a:spcPts val="15"/>
              </a:spcBef>
            </a:pP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Rajib Kishore Hazam,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Bioethics Unit, National Centre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Kalyani Thakur,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ICMR Bioethics Unit,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for Disease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endParaRPr sz="100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Research,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  <a:spcBef>
                <a:spcPts val="90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G.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Admin and</a:t>
            </a:r>
            <a:r>
              <a:rPr dirty="0" sz="1000" spc="-1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Finance</a:t>
            </a:r>
            <a:endParaRPr sz="100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G.S.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Sandhu,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Headquarters, New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  <a:spcBef>
                <a:spcPts val="3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Shyam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Singh,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Headquarters, New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  <a:spcBef>
                <a:spcPts val="36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Santosh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Saini,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Headquarters, New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1000">
              <a:latin typeface="Palladio Uralic"/>
              <a:cs typeface="Palladio Uralic"/>
            </a:endParaRPr>
          </a:p>
          <a:p>
            <a:pPr algn="just" marL="15240">
              <a:lnSpc>
                <a:spcPct val="100000"/>
              </a:lnSpc>
              <a:spcBef>
                <a:spcPts val="645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N.M.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Ramesha,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  <a:p>
            <a:pPr algn="just" marL="15240" marR="6985">
              <a:lnSpc>
                <a:spcPct val="129900"/>
              </a:lnSpc>
              <a:spcBef>
                <a:spcPts val="285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C.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Somasekhar,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Centre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Informatics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Bengaluru  </a:t>
            </a:r>
            <a:r>
              <a:rPr dirty="0" sz="1000" spc="20" b="1">
                <a:solidFill>
                  <a:srgbClr val="231F20"/>
                </a:solidFill>
                <a:latin typeface="Palladio Uralic"/>
                <a:cs typeface="Palladio Uralic"/>
              </a:rPr>
              <a:t>Harish Siddaraju,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Centre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Disease Informatics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999" y="6445516"/>
            <a:ext cx="5184140" cy="1367155"/>
            <a:chOff x="719999" y="6445516"/>
            <a:chExt cx="5184140" cy="1367155"/>
          </a:xfrm>
        </p:grpSpPr>
        <p:sp>
          <p:nvSpPr>
            <p:cNvPr id="3" name="object 3"/>
            <p:cNvSpPr/>
            <p:nvPr/>
          </p:nvSpPr>
          <p:spPr>
            <a:xfrm>
              <a:off x="719999" y="6451904"/>
              <a:ext cx="5184140" cy="0"/>
            </a:xfrm>
            <a:custGeom>
              <a:avLst/>
              <a:gdLst/>
              <a:ahLst/>
              <a:cxnLst/>
              <a:rect l="l" t="t" r="r" b="b"/>
              <a:pathLst>
                <a:path w="5184140" h="0">
                  <a:moveTo>
                    <a:pt x="0" y="0"/>
                  </a:moveTo>
                  <a:lnTo>
                    <a:pt x="5184000" y="0"/>
                  </a:lnTo>
                </a:path>
              </a:pathLst>
            </a:custGeom>
            <a:ln w="12700">
              <a:solidFill>
                <a:srgbClr val="0066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12004" y="6445516"/>
              <a:ext cx="0" cy="1367155"/>
            </a:xfrm>
            <a:custGeom>
              <a:avLst/>
              <a:gdLst/>
              <a:ahLst/>
              <a:cxnLst/>
              <a:rect l="l" t="t" r="r" b="b"/>
              <a:pathLst>
                <a:path w="0" h="1367154">
                  <a:moveTo>
                    <a:pt x="0" y="0"/>
                  </a:moveTo>
                  <a:lnTo>
                    <a:pt x="0" y="1366545"/>
                  </a:lnTo>
                </a:path>
              </a:pathLst>
            </a:custGeom>
            <a:ln w="12700">
              <a:solidFill>
                <a:srgbClr val="0066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84411" y="6524345"/>
            <a:ext cx="2252980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Bioethics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Unit</a:t>
            </a:r>
            <a:endParaRPr sz="900">
              <a:latin typeface="Palladio Uralic"/>
              <a:cs typeface="Palladio Uralic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Centre for Disease Informatics</a:t>
            </a:r>
            <a:r>
              <a:rPr dirty="0" sz="9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 Research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(NCDIR)</a:t>
            </a:r>
            <a:endParaRPr sz="900">
              <a:latin typeface="Palladio Uralic"/>
              <a:cs typeface="Palladio Uralic"/>
            </a:endParaRPr>
          </a:p>
          <a:p>
            <a:pPr marL="12700" marR="19685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Indian Council of Medical Research  Poojanhalli Road,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Off NH-7,  Kannamangala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Post, Bengaluru -</a:t>
            </a:r>
            <a:r>
              <a:rPr dirty="0" sz="9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562110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www.ncdirindia.org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Phone: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+91-80-22176319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Email: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icmr.bioethics@gmail.com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8450" y="6536232"/>
            <a:ext cx="190436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9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900">
              <a:latin typeface="Palladio Uralic"/>
              <a:cs typeface="Palladio Uralic"/>
            </a:endParaRPr>
          </a:p>
          <a:p>
            <a:pPr marL="12700" marR="18034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V.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Ramalingaswami Bhawan,  Ansari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Nagar, New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Delhi-110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029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www.icmr.nic.in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6" y="0"/>
            <a:ext cx="6616700" cy="8712200"/>
            <a:chOff x="3966" y="0"/>
            <a:chExt cx="6616700" cy="8712200"/>
          </a:xfrm>
        </p:grpSpPr>
        <p:sp>
          <p:nvSpPr>
            <p:cNvPr id="3" name="object 3"/>
            <p:cNvSpPr/>
            <p:nvPr/>
          </p:nvSpPr>
          <p:spPr>
            <a:xfrm>
              <a:off x="6563613" y="0"/>
              <a:ext cx="56515" cy="4881880"/>
            </a:xfrm>
            <a:custGeom>
              <a:avLst/>
              <a:gdLst/>
              <a:ahLst/>
              <a:cxnLst/>
              <a:rect l="l" t="t" r="r" b="b"/>
              <a:pathLst>
                <a:path w="56515" h="4881880">
                  <a:moveTo>
                    <a:pt x="31813" y="0"/>
                  </a:moveTo>
                  <a:lnTo>
                    <a:pt x="0" y="0"/>
                  </a:lnTo>
                  <a:lnTo>
                    <a:pt x="56413" y="4881524"/>
                  </a:lnTo>
                  <a:lnTo>
                    <a:pt x="56413" y="2128901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D2D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42405" y="0"/>
              <a:ext cx="78105" cy="6717665"/>
            </a:xfrm>
            <a:custGeom>
              <a:avLst/>
              <a:gdLst/>
              <a:ahLst/>
              <a:cxnLst/>
              <a:rect l="l" t="t" r="r" b="b"/>
              <a:pathLst>
                <a:path w="78104" h="6717665">
                  <a:moveTo>
                    <a:pt x="31813" y="0"/>
                  </a:moveTo>
                  <a:lnTo>
                    <a:pt x="0" y="0"/>
                  </a:lnTo>
                  <a:lnTo>
                    <a:pt x="77635" y="6717271"/>
                  </a:lnTo>
                  <a:lnTo>
                    <a:pt x="77635" y="3964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D1D0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21196" y="0"/>
              <a:ext cx="99060" cy="8552180"/>
            </a:xfrm>
            <a:custGeom>
              <a:avLst/>
              <a:gdLst/>
              <a:ahLst/>
              <a:cxnLst/>
              <a:rect l="l" t="t" r="r" b="b"/>
              <a:pathLst>
                <a:path w="99059" h="8552180">
                  <a:moveTo>
                    <a:pt x="31813" y="0"/>
                  </a:moveTo>
                  <a:lnTo>
                    <a:pt x="0" y="0"/>
                  </a:lnTo>
                  <a:lnTo>
                    <a:pt x="98844" y="8552040"/>
                  </a:lnTo>
                  <a:lnTo>
                    <a:pt x="98844" y="5799404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D1C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99987" y="0"/>
              <a:ext cx="120650" cy="8712200"/>
            </a:xfrm>
            <a:custGeom>
              <a:avLst/>
              <a:gdLst/>
              <a:ahLst/>
              <a:cxnLst/>
              <a:rect l="l" t="t" r="r" b="b"/>
              <a:pathLst>
                <a:path w="120650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20053" y="8711996"/>
                  </a:lnTo>
                  <a:lnTo>
                    <a:pt x="120053" y="7634287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CFC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7876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5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CECD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36334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33" y="8711997"/>
                  </a:moveTo>
                  <a:lnTo>
                    <a:pt x="53035" y="0"/>
                  </a:lnTo>
                  <a:lnTo>
                    <a:pt x="31826" y="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100698" y="8711997"/>
                  </a:lnTo>
                  <a:lnTo>
                    <a:pt x="121907" y="8711997"/>
                  </a:lnTo>
                  <a:lnTo>
                    <a:pt x="132511" y="8711997"/>
                  </a:lnTo>
                  <a:lnTo>
                    <a:pt x="153733" y="8711997"/>
                  </a:lnTo>
                  <a:close/>
                </a:path>
              </a:pathLst>
            </a:custGeom>
            <a:solidFill>
              <a:srgbClr val="CDCC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1513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5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CCCB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9391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5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CAC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51498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08" y="8711997"/>
                  </a:moveTo>
                  <a:lnTo>
                    <a:pt x="53022" y="0"/>
                  </a:lnTo>
                  <a:lnTo>
                    <a:pt x="31813" y="0"/>
                  </a:lnTo>
                  <a:lnTo>
                    <a:pt x="21209" y="0"/>
                  </a:lnTo>
                  <a:lnTo>
                    <a:pt x="0" y="0"/>
                  </a:lnTo>
                  <a:lnTo>
                    <a:pt x="100685" y="8711997"/>
                  </a:lnTo>
                  <a:lnTo>
                    <a:pt x="121894" y="8711997"/>
                  </a:lnTo>
                  <a:lnTo>
                    <a:pt x="132511" y="8711997"/>
                  </a:lnTo>
                  <a:lnTo>
                    <a:pt x="153708" y="8711997"/>
                  </a:lnTo>
                  <a:close/>
                </a:path>
              </a:pathLst>
            </a:custGeom>
            <a:solidFill>
              <a:srgbClr val="C9C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33027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C8C7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0906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C7C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8785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C7C5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6664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C5C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24542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C4C3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03010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20" y="8711997"/>
                  </a:moveTo>
                  <a:lnTo>
                    <a:pt x="53035" y="0"/>
                  </a:lnTo>
                  <a:lnTo>
                    <a:pt x="31813" y="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100685" y="8711997"/>
                  </a:lnTo>
                  <a:lnTo>
                    <a:pt x="121907" y="8711997"/>
                  </a:lnTo>
                  <a:lnTo>
                    <a:pt x="132511" y="8711997"/>
                  </a:lnTo>
                  <a:lnTo>
                    <a:pt x="153720" y="8711997"/>
                  </a:lnTo>
                  <a:close/>
                </a:path>
              </a:pathLst>
            </a:custGeom>
            <a:solidFill>
              <a:srgbClr val="C3C2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8180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C2C1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39370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33" y="8711997"/>
                  </a:moveTo>
                  <a:lnTo>
                    <a:pt x="53035" y="0"/>
                  </a:lnTo>
                  <a:lnTo>
                    <a:pt x="31813" y="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100698" y="8711997"/>
                  </a:lnTo>
                  <a:lnTo>
                    <a:pt x="121907" y="8711997"/>
                  </a:lnTo>
                  <a:lnTo>
                    <a:pt x="132511" y="8711997"/>
                  </a:lnTo>
                  <a:lnTo>
                    <a:pt x="153733" y="8711997"/>
                  </a:lnTo>
                  <a:close/>
                </a:path>
              </a:pathLst>
            </a:custGeom>
            <a:solidFill>
              <a:srgbClr val="C1BF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1816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C0BE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9695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EBD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054522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20" y="8711997"/>
                  </a:moveTo>
                  <a:lnTo>
                    <a:pt x="53035" y="0"/>
                  </a:lnTo>
                  <a:lnTo>
                    <a:pt x="31813" y="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100685" y="8711997"/>
                  </a:lnTo>
                  <a:lnTo>
                    <a:pt x="121907" y="8711997"/>
                  </a:lnTo>
                  <a:lnTo>
                    <a:pt x="132511" y="8711997"/>
                  </a:lnTo>
                  <a:lnTo>
                    <a:pt x="153720" y="8711997"/>
                  </a:lnTo>
                  <a:close/>
                </a:path>
              </a:pathLst>
            </a:custGeom>
            <a:solidFill>
              <a:srgbClr val="BEBC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03331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CB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01210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BBA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99088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BB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96968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AB8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94846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9B7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906046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08" y="8711997"/>
                  </a:moveTo>
                  <a:lnTo>
                    <a:pt x="53022" y="0"/>
                  </a:lnTo>
                  <a:lnTo>
                    <a:pt x="31813" y="0"/>
                  </a:lnTo>
                  <a:lnTo>
                    <a:pt x="21209" y="0"/>
                  </a:lnTo>
                  <a:lnTo>
                    <a:pt x="0" y="0"/>
                  </a:lnTo>
                  <a:lnTo>
                    <a:pt x="100685" y="8711997"/>
                  </a:lnTo>
                  <a:lnTo>
                    <a:pt x="121894" y="8711997"/>
                  </a:lnTo>
                  <a:lnTo>
                    <a:pt x="132511" y="8711997"/>
                  </a:lnTo>
                  <a:lnTo>
                    <a:pt x="153708" y="8711997"/>
                  </a:lnTo>
                  <a:close/>
                </a:path>
              </a:pathLst>
            </a:custGeom>
            <a:solidFill>
              <a:srgbClr val="B7B6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88483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6B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86361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5B3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4240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5B2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2119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4B2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79997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3B1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77877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2B0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75755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1A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73634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0A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71513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B0AE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69391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FA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7270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EA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65150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DA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63029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CAA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60906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CA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58787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BA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56665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AA8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54544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AA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52423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8A6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50301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7A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48180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7A4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46059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6A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43938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5A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41817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4A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39695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4A1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37574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3A1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35452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2A0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33332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19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31210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A19E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29089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A09D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26968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F9D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24847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F9C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22725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E9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20606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D9A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18483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C9A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16361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C99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14242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B9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12119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A97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09998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A9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07878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99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05755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895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03635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794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01514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793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499393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693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97272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59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95151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591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93029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490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90908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24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390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488787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28F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486665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28E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84544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918E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482423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908D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480302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F8C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478180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F8B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476060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E8B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73938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D8A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471817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8D89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469696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C89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67574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8B88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65453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A8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463332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8A8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61211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986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459089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88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4548479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20" y="8711997"/>
                  </a:moveTo>
                  <a:lnTo>
                    <a:pt x="53035" y="0"/>
                  </a:lnTo>
                  <a:lnTo>
                    <a:pt x="31813" y="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100685" y="8711997"/>
                  </a:lnTo>
                  <a:lnTo>
                    <a:pt x="121907" y="8711997"/>
                  </a:lnTo>
                  <a:lnTo>
                    <a:pt x="132511" y="8711997"/>
                  </a:lnTo>
                  <a:lnTo>
                    <a:pt x="153720" y="8711997"/>
                  </a:lnTo>
                  <a:close/>
                </a:path>
              </a:pathLst>
            </a:custGeom>
            <a:solidFill>
              <a:srgbClr val="8884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452727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683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4484839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33" y="8711997"/>
                  </a:moveTo>
                  <a:lnTo>
                    <a:pt x="53035" y="0"/>
                  </a:lnTo>
                  <a:lnTo>
                    <a:pt x="31826" y="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100698" y="8711997"/>
                  </a:lnTo>
                  <a:lnTo>
                    <a:pt x="121907" y="8711997"/>
                  </a:lnTo>
                  <a:lnTo>
                    <a:pt x="132511" y="8711997"/>
                  </a:lnTo>
                  <a:lnTo>
                    <a:pt x="153733" y="8711997"/>
                  </a:lnTo>
                  <a:close/>
                </a:path>
              </a:pathLst>
            </a:custGeom>
            <a:solidFill>
              <a:srgbClr val="8682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446363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581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4421213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20" y="8711997"/>
                  </a:moveTo>
                  <a:lnTo>
                    <a:pt x="53035" y="0"/>
                  </a:lnTo>
                  <a:lnTo>
                    <a:pt x="31813" y="0"/>
                  </a:lnTo>
                  <a:lnTo>
                    <a:pt x="21209" y="0"/>
                  </a:lnTo>
                  <a:lnTo>
                    <a:pt x="0" y="0"/>
                  </a:lnTo>
                  <a:lnTo>
                    <a:pt x="100685" y="8711997"/>
                  </a:lnTo>
                  <a:lnTo>
                    <a:pt x="121907" y="8711997"/>
                  </a:lnTo>
                  <a:lnTo>
                    <a:pt x="132499" y="8711997"/>
                  </a:lnTo>
                  <a:lnTo>
                    <a:pt x="153720" y="8711997"/>
                  </a:lnTo>
                  <a:close/>
                </a:path>
              </a:pathLst>
            </a:custGeom>
            <a:solidFill>
              <a:srgbClr val="8480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439999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37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437878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827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435757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17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33636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817D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431515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807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4272724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20" y="8711997"/>
                  </a:moveTo>
                  <a:lnTo>
                    <a:pt x="53022" y="0"/>
                  </a:lnTo>
                  <a:lnTo>
                    <a:pt x="31826" y="0"/>
                  </a:lnTo>
                  <a:lnTo>
                    <a:pt x="21209" y="0"/>
                  </a:lnTo>
                  <a:lnTo>
                    <a:pt x="0" y="0"/>
                  </a:lnTo>
                  <a:lnTo>
                    <a:pt x="100698" y="8711997"/>
                  </a:lnTo>
                  <a:lnTo>
                    <a:pt x="121907" y="8711997"/>
                  </a:lnTo>
                  <a:lnTo>
                    <a:pt x="132524" y="8711997"/>
                  </a:lnTo>
                  <a:lnTo>
                    <a:pt x="153720" y="8711997"/>
                  </a:lnTo>
                  <a:close/>
                </a:path>
              </a:pathLst>
            </a:custGeom>
            <a:solidFill>
              <a:srgbClr val="7F7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425151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F7A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423029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D7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420908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D79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418787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D78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416666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C78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414544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B7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412424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B7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10302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A7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408181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97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039387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33" y="8711997"/>
                  </a:moveTo>
                  <a:lnTo>
                    <a:pt x="53035" y="0"/>
                  </a:lnTo>
                  <a:lnTo>
                    <a:pt x="31826" y="0"/>
                  </a:lnTo>
                  <a:lnTo>
                    <a:pt x="21221" y="0"/>
                  </a:lnTo>
                  <a:lnTo>
                    <a:pt x="0" y="0"/>
                  </a:lnTo>
                  <a:lnTo>
                    <a:pt x="100698" y="8711997"/>
                  </a:lnTo>
                  <a:lnTo>
                    <a:pt x="121907" y="8711997"/>
                  </a:lnTo>
                  <a:lnTo>
                    <a:pt x="132511" y="8711997"/>
                  </a:lnTo>
                  <a:lnTo>
                    <a:pt x="153733" y="8711997"/>
                  </a:lnTo>
                  <a:close/>
                </a:path>
              </a:pathLst>
            </a:custGeom>
            <a:solidFill>
              <a:srgbClr val="787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01817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87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399696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77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397576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772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395453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671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393334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57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391212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47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389091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46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386970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36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384848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36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382727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26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380606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26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78485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16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376364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706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74243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706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372121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F6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3678796" y="0"/>
              <a:ext cx="154305" cy="8712200"/>
            </a:xfrm>
            <a:custGeom>
              <a:avLst/>
              <a:gdLst/>
              <a:ahLst/>
              <a:cxnLst/>
              <a:rect l="l" t="t" r="r" b="b"/>
              <a:pathLst>
                <a:path w="154304" h="8712200">
                  <a:moveTo>
                    <a:pt x="153708" y="8711997"/>
                  </a:moveTo>
                  <a:lnTo>
                    <a:pt x="53022" y="0"/>
                  </a:lnTo>
                  <a:lnTo>
                    <a:pt x="31813" y="0"/>
                  </a:lnTo>
                  <a:lnTo>
                    <a:pt x="21196" y="0"/>
                  </a:lnTo>
                  <a:lnTo>
                    <a:pt x="0" y="0"/>
                  </a:lnTo>
                  <a:lnTo>
                    <a:pt x="100685" y="8711997"/>
                  </a:lnTo>
                  <a:lnTo>
                    <a:pt x="121894" y="8711997"/>
                  </a:lnTo>
                  <a:lnTo>
                    <a:pt x="132511" y="8711997"/>
                  </a:lnTo>
                  <a:lnTo>
                    <a:pt x="153708" y="8711997"/>
                  </a:lnTo>
                  <a:close/>
                </a:path>
              </a:pathLst>
            </a:custGeom>
            <a:solidFill>
              <a:srgbClr val="6E6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365757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D6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363636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24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6D6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361515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C6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359393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24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6C67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357272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B66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355151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696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353030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96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350908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6763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348788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76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346666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56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344545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35F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342425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25D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340302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615C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338181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605B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336061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5F5A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333940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D5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331817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5D57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329698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B56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327576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A55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325455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95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323334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75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321212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565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319091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550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316970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544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314849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34E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312727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514D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310607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514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308485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F4A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306364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F4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304243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D48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302121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4C47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300000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B46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297879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4A4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295757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24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4943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293636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842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291515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474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289394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64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287273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443F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285153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33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283030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23D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280910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23C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278789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403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276668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F3A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274546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E38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272425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3D37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270304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C36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268182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3B35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266062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934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263940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3933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261819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832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259698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731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257577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62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255455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42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253334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332D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251213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22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249091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322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246971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302A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244849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F2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242730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E28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240607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D2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238485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2C2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236364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B2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234243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292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232122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922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2300008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821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2278799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2720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225759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61E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223638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251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221517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41C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2193950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231A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2172754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21A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215153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11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213032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2017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210910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1F1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2087892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1D14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206668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1D1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2045461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1B1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202426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1B1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2003043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190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98184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180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960626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26" y="0"/>
                  </a:moveTo>
                  <a:lnTo>
                    <a:pt x="0" y="0"/>
                  </a:lnTo>
                  <a:lnTo>
                    <a:pt x="100698" y="8711996"/>
                  </a:lnTo>
                  <a:lnTo>
                    <a:pt x="132511" y="8711996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170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939417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499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160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918195" y="0"/>
              <a:ext cx="132715" cy="8712200"/>
            </a:xfrm>
            <a:custGeom>
              <a:avLst/>
              <a:gdLst/>
              <a:ahLst/>
              <a:cxnLst/>
              <a:rect l="l" t="t" r="r" b="b"/>
              <a:pathLst>
                <a:path w="132714" h="8712200">
                  <a:moveTo>
                    <a:pt x="31813" y="0"/>
                  </a:moveTo>
                  <a:lnTo>
                    <a:pt x="0" y="0"/>
                  </a:lnTo>
                  <a:lnTo>
                    <a:pt x="100685" y="8711996"/>
                  </a:lnTo>
                  <a:lnTo>
                    <a:pt x="132511" y="8711996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150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3966" y="0"/>
              <a:ext cx="2025650" cy="8712200"/>
            </a:xfrm>
            <a:custGeom>
              <a:avLst/>
              <a:gdLst/>
              <a:ahLst/>
              <a:cxnLst/>
              <a:rect l="l" t="t" r="r" b="b"/>
              <a:pathLst>
                <a:path w="2025650" h="8712200">
                  <a:moveTo>
                    <a:pt x="1924850" y="0"/>
                  </a:moveTo>
                  <a:lnTo>
                    <a:pt x="0" y="0"/>
                  </a:lnTo>
                  <a:lnTo>
                    <a:pt x="0" y="8711996"/>
                  </a:lnTo>
                  <a:lnTo>
                    <a:pt x="2025535" y="8711996"/>
                  </a:lnTo>
                  <a:lnTo>
                    <a:pt x="1924850" y="0"/>
                  </a:lnTo>
                  <a:close/>
                </a:path>
              </a:pathLst>
            </a:custGeom>
            <a:solidFill>
              <a:srgbClr val="140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504124" y="1286954"/>
              <a:ext cx="1958238" cy="1494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3479177" y="1288871"/>
              <a:ext cx="62865" cy="114300"/>
            </a:xfrm>
            <a:custGeom>
              <a:avLst/>
              <a:gdLst/>
              <a:ahLst/>
              <a:cxnLst/>
              <a:rect l="l" t="t" r="r" b="b"/>
              <a:pathLst>
                <a:path w="62864" h="114300">
                  <a:moveTo>
                    <a:pt x="20764" y="0"/>
                  </a:moveTo>
                  <a:lnTo>
                    <a:pt x="0" y="0"/>
                  </a:lnTo>
                  <a:lnTo>
                    <a:pt x="0" y="114071"/>
                  </a:lnTo>
                  <a:lnTo>
                    <a:pt x="20764" y="114071"/>
                  </a:lnTo>
                  <a:lnTo>
                    <a:pt x="20764" y="0"/>
                  </a:lnTo>
                  <a:close/>
                </a:path>
                <a:path w="62864" h="114300">
                  <a:moveTo>
                    <a:pt x="62661" y="31381"/>
                  </a:moveTo>
                  <a:lnTo>
                    <a:pt x="41897" y="31381"/>
                  </a:lnTo>
                  <a:lnTo>
                    <a:pt x="41897" y="114071"/>
                  </a:lnTo>
                  <a:lnTo>
                    <a:pt x="62661" y="114071"/>
                  </a:lnTo>
                  <a:lnTo>
                    <a:pt x="62661" y="31381"/>
                  </a:lnTo>
                  <a:close/>
                </a:path>
                <a:path w="62864" h="114300">
                  <a:moveTo>
                    <a:pt x="62661" y="0"/>
                  </a:moveTo>
                  <a:lnTo>
                    <a:pt x="41897" y="0"/>
                  </a:lnTo>
                  <a:lnTo>
                    <a:pt x="41897" y="20231"/>
                  </a:lnTo>
                  <a:lnTo>
                    <a:pt x="62661" y="20231"/>
                  </a:lnTo>
                  <a:lnTo>
                    <a:pt x="62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3562591" y="1318349"/>
              <a:ext cx="241998" cy="86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3864495" y="1286954"/>
              <a:ext cx="1322857" cy="1494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562874" y="1541500"/>
              <a:ext cx="2045017" cy="149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3624720" y="1543418"/>
              <a:ext cx="62865" cy="114300"/>
            </a:xfrm>
            <a:custGeom>
              <a:avLst/>
              <a:gdLst/>
              <a:ahLst/>
              <a:cxnLst/>
              <a:rect l="l" t="t" r="r" b="b"/>
              <a:pathLst>
                <a:path w="62864" h="114300">
                  <a:moveTo>
                    <a:pt x="20764" y="0"/>
                  </a:moveTo>
                  <a:lnTo>
                    <a:pt x="0" y="0"/>
                  </a:lnTo>
                  <a:lnTo>
                    <a:pt x="0" y="114071"/>
                  </a:lnTo>
                  <a:lnTo>
                    <a:pt x="20764" y="114071"/>
                  </a:lnTo>
                  <a:lnTo>
                    <a:pt x="20764" y="0"/>
                  </a:lnTo>
                  <a:close/>
                </a:path>
                <a:path w="62864" h="114300">
                  <a:moveTo>
                    <a:pt x="62649" y="0"/>
                  </a:moveTo>
                  <a:lnTo>
                    <a:pt x="41884" y="0"/>
                  </a:lnTo>
                  <a:lnTo>
                    <a:pt x="41884" y="114071"/>
                  </a:lnTo>
                  <a:lnTo>
                    <a:pt x="62649" y="114071"/>
                  </a:lnTo>
                  <a:lnTo>
                    <a:pt x="62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3702431" y="1541500"/>
              <a:ext cx="1424774" cy="1494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347571" y="1797951"/>
              <a:ext cx="836574" cy="1454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2244051" y="1797951"/>
              <a:ext cx="591185" cy="116205"/>
            </a:xfrm>
            <a:custGeom>
              <a:avLst/>
              <a:gdLst/>
              <a:ahLst/>
              <a:cxnLst/>
              <a:rect l="l" t="t" r="r" b="b"/>
              <a:pathLst>
                <a:path w="591185" h="116205">
                  <a:moveTo>
                    <a:pt x="20764" y="31381"/>
                  </a:moveTo>
                  <a:lnTo>
                    <a:pt x="0" y="31381"/>
                  </a:lnTo>
                  <a:lnTo>
                    <a:pt x="0" y="114071"/>
                  </a:lnTo>
                  <a:lnTo>
                    <a:pt x="20764" y="114071"/>
                  </a:lnTo>
                  <a:lnTo>
                    <a:pt x="20764" y="31381"/>
                  </a:lnTo>
                  <a:close/>
                </a:path>
                <a:path w="591185" h="116205">
                  <a:moveTo>
                    <a:pt x="20764" y="0"/>
                  </a:moveTo>
                  <a:lnTo>
                    <a:pt x="0" y="0"/>
                  </a:lnTo>
                  <a:lnTo>
                    <a:pt x="0" y="20231"/>
                  </a:lnTo>
                  <a:lnTo>
                    <a:pt x="20764" y="20231"/>
                  </a:lnTo>
                  <a:lnTo>
                    <a:pt x="20764" y="0"/>
                  </a:lnTo>
                  <a:close/>
                </a:path>
                <a:path w="591185" h="116205">
                  <a:moveTo>
                    <a:pt x="112814" y="54571"/>
                  </a:moveTo>
                  <a:lnTo>
                    <a:pt x="92570" y="29476"/>
                  </a:lnTo>
                  <a:lnTo>
                    <a:pt x="81330" y="29476"/>
                  </a:lnTo>
                  <a:lnTo>
                    <a:pt x="76619" y="30645"/>
                  </a:lnTo>
                  <a:lnTo>
                    <a:pt x="68072" y="35306"/>
                  </a:lnTo>
                  <a:lnTo>
                    <a:pt x="64211" y="38823"/>
                  </a:lnTo>
                  <a:lnTo>
                    <a:pt x="60820" y="43459"/>
                  </a:lnTo>
                  <a:lnTo>
                    <a:pt x="60820" y="31381"/>
                  </a:lnTo>
                  <a:lnTo>
                    <a:pt x="41516" y="31381"/>
                  </a:lnTo>
                  <a:lnTo>
                    <a:pt x="41516" y="114071"/>
                  </a:lnTo>
                  <a:lnTo>
                    <a:pt x="62280" y="114071"/>
                  </a:lnTo>
                  <a:lnTo>
                    <a:pt x="62280" y="67068"/>
                  </a:lnTo>
                  <a:lnTo>
                    <a:pt x="62865" y="60617"/>
                  </a:lnTo>
                  <a:lnTo>
                    <a:pt x="65138" y="53771"/>
                  </a:lnTo>
                  <a:lnTo>
                    <a:pt x="67094" y="51066"/>
                  </a:lnTo>
                  <a:lnTo>
                    <a:pt x="72732" y="47180"/>
                  </a:lnTo>
                  <a:lnTo>
                    <a:pt x="75857" y="46202"/>
                  </a:lnTo>
                  <a:lnTo>
                    <a:pt x="82003" y="46202"/>
                  </a:lnTo>
                  <a:lnTo>
                    <a:pt x="92049" y="63385"/>
                  </a:lnTo>
                  <a:lnTo>
                    <a:pt x="92049" y="114071"/>
                  </a:lnTo>
                  <a:lnTo>
                    <a:pt x="112814" y="114071"/>
                  </a:lnTo>
                  <a:lnTo>
                    <a:pt x="112814" y="54571"/>
                  </a:lnTo>
                  <a:close/>
                </a:path>
                <a:path w="591185" h="116205">
                  <a:moveTo>
                    <a:pt x="204863" y="31381"/>
                  </a:moveTo>
                  <a:lnTo>
                    <a:pt x="183705" y="31381"/>
                  </a:lnTo>
                  <a:lnTo>
                    <a:pt x="168948" y="73596"/>
                  </a:lnTo>
                  <a:lnTo>
                    <a:pt x="164541" y="87706"/>
                  </a:lnTo>
                  <a:lnTo>
                    <a:pt x="160223" y="73634"/>
                  </a:lnTo>
                  <a:lnTo>
                    <a:pt x="145669" y="31381"/>
                  </a:lnTo>
                  <a:lnTo>
                    <a:pt x="123837" y="31381"/>
                  </a:lnTo>
                  <a:lnTo>
                    <a:pt x="155194" y="114071"/>
                  </a:lnTo>
                  <a:lnTo>
                    <a:pt x="174002" y="114071"/>
                  </a:lnTo>
                  <a:lnTo>
                    <a:pt x="204863" y="31381"/>
                  </a:lnTo>
                  <a:close/>
                </a:path>
                <a:path w="591185" h="116205">
                  <a:moveTo>
                    <a:pt x="293370" y="71551"/>
                  </a:moveTo>
                  <a:lnTo>
                    <a:pt x="292760" y="63944"/>
                  </a:lnTo>
                  <a:lnTo>
                    <a:pt x="290741" y="56197"/>
                  </a:lnTo>
                  <a:lnTo>
                    <a:pt x="287375" y="48971"/>
                  </a:lnTo>
                  <a:lnTo>
                    <a:pt x="286194" y="47307"/>
                  </a:lnTo>
                  <a:lnTo>
                    <a:pt x="282663" y="42291"/>
                  </a:lnTo>
                  <a:lnTo>
                    <a:pt x="276771" y="36690"/>
                  </a:lnTo>
                  <a:lnTo>
                    <a:pt x="272275" y="34074"/>
                  </a:lnTo>
                  <a:lnTo>
                    <a:pt x="272275" y="81089"/>
                  </a:lnTo>
                  <a:lnTo>
                    <a:pt x="270433" y="87350"/>
                  </a:lnTo>
                  <a:lnTo>
                    <a:pt x="263004" y="95986"/>
                  </a:lnTo>
                  <a:lnTo>
                    <a:pt x="258521" y="98132"/>
                  </a:lnTo>
                  <a:lnTo>
                    <a:pt x="247929" y="98132"/>
                  </a:lnTo>
                  <a:lnTo>
                    <a:pt x="243370" y="95986"/>
                  </a:lnTo>
                  <a:lnTo>
                    <a:pt x="239572" y="91706"/>
                  </a:lnTo>
                  <a:lnTo>
                    <a:pt x="235800" y="87401"/>
                  </a:lnTo>
                  <a:lnTo>
                    <a:pt x="233908" y="81089"/>
                  </a:lnTo>
                  <a:lnTo>
                    <a:pt x="233921" y="64350"/>
                  </a:lnTo>
                  <a:lnTo>
                    <a:pt x="235775" y="58089"/>
                  </a:lnTo>
                  <a:lnTo>
                    <a:pt x="243306" y="49453"/>
                  </a:lnTo>
                  <a:lnTo>
                    <a:pt x="247777" y="47307"/>
                  </a:lnTo>
                  <a:lnTo>
                    <a:pt x="258305" y="47307"/>
                  </a:lnTo>
                  <a:lnTo>
                    <a:pt x="262851" y="49453"/>
                  </a:lnTo>
                  <a:lnTo>
                    <a:pt x="270408" y="58089"/>
                  </a:lnTo>
                  <a:lnTo>
                    <a:pt x="272186" y="63944"/>
                  </a:lnTo>
                  <a:lnTo>
                    <a:pt x="272275" y="81089"/>
                  </a:lnTo>
                  <a:lnTo>
                    <a:pt x="272275" y="34074"/>
                  </a:lnTo>
                  <a:lnTo>
                    <a:pt x="269887" y="32677"/>
                  </a:lnTo>
                  <a:lnTo>
                    <a:pt x="261975" y="30276"/>
                  </a:lnTo>
                  <a:lnTo>
                    <a:pt x="253072" y="29464"/>
                  </a:lnTo>
                  <a:lnTo>
                    <a:pt x="245579" y="29464"/>
                  </a:lnTo>
                  <a:lnTo>
                    <a:pt x="214642" y="56070"/>
                  </a:lnTo>
                  <a:lnTo>
                    <a:pt x="212775" y="63449"/>
                  </a:lnTo>
                  <a:lnTo>
                    <a:pt x="212852" y="72720"/>
                  </a:lnTo>
                  <a:lnTo>
                    <a:pt x="230365" y="109499"/>
                  </a:lnTo>
                  <a:lnTo>
                    <a:pt x="253161" y="115976"/>
                  </a:lnTo>
                  <a:lnTo>
                    <a:pt x="260400" y="115976"/>
                  </a:lnTo>
                  <a:lnTo>
                    <a:pt x="267042" y="114249"/>
                  </a:lnTo>
                  <a:lnTo>
                    <a:pt x="279196" y="107340"/>
                  </a:lnTo>
                  <a:lnTo>
                    <a:pt x="284099" y="102171"/>
                  </a:lnTo>
                  <a:lnTo>
                    <a:pt x="286296" y="98132"/>
                  </a:lnTo>
                  <a:lnTo>
                    <a:pt x="291566" y="88468"/>
                  </a:lnTo>
                  <a:lnTo>
                    <a:pt x="293344" y="81089"/>
                  </a:lnTo>
                  <a:lnTo>
                    <a:pt x="293370" y="71551"/>
                  </a:lnTo>
                  <a:close/>
                </a:path>
                <a:path w="591185" h="116205">
                  <a:moveTo>
                    <a:pt x="330555" y="0"/>
                  </a:moveTo>
                  <a:lnTo>
                    <a:pt x="309791" y="0"/>
                  </a:lnTo>
                  <a:lnTo>
                    <a:pt x="309791" y="114071"/>
                  </a:lnTo>
                  <a:lnTo>
                    <a:pt x="330555" y="114071"/>
                  </a:lnTo>
                  <a:lnTo>
                    <a:pt x="330555" y="0"/>
                  </a:lnTo>
                  <a:close/>
                </a:path>
                <a:path w="591185" h="116205">
                  <a:moveTo>
                    <a:pt x="422605" y="31381"/>
                  </a:moveTo>
                  <a:lnTo>
                    <a:pt x="401447" y="31381"/>
                  </a:lnTo>
                  <a:lnTo>
                    <a:pt x="386689" y="73596"/>
                  </a:lnTo>
                  <a:lnTo>
                    <a:pt x="382282" y="87706"/>
                  </a:lnTo>
                  <a:lnTo>
                    <a:pt x="377964" y="73634"/>
                  </a:lnTo>
                  <a:lnTo>
                    <a:pt x="363410" y="31381"/>
                  </a:lnTo>
                  <a:lnTo>
                    <a:pt x="341579" y="31381"/>
                  </a:lnTo>
                  <a:lnTo>
                    <a:pt x="372935" y="114071"/>
                  </a:lnTo>
                  <a:lnTo>
                    <a:pt x="391744" y="114071"/>
                  </a:lnTo>
                  <a:lnTo>
                    <a:pt x="422605" y="31381"/>
                  </a:lnTo>
                  <a:close/>
                </a:path>
                <a:path w="591185" h="116205">
                  <a:moveTo>
                    <a:pt x="502450" y="76517"/>
                  </a:moveTo>
                  <a:lnTo>
                    <a:pt x="501777" y="65633"/>
                  </a:lnTo>
                  <a:lnTo>
                    <a:pt x="501764" y="65265"/>
                  </a:lnTo>
                  <a:lnTo>
                    <a:pt x="499706" y="55460"/>
                  </a:lnTo>
                  <a:lnTo>
                    <a:pt x="481965" y="33159"/>
                  </a:lnTo>
                  <a:lnTo>
                    <a:pt x="481965" y="65633"/>
                  </a:lnTo>
                  <a:lnTo>
                    <a:pt x="450913" y="65633"/>
                  </a:lnTo>
                  <a:lnTo>
                    <a:pt x="450938" y="59182"/>
                  </a:lnTo>
                  <a:lnTo>
                    <a:pt x="452348" y="54698"/>
                  </a:lnTo>
                  <a:lnTo>
                    <a:pt x="458419" y="47891"/>
                  </a:lnTo>
                  <a:lnTo>
                    <a:pt x="462089" y="46202"/>
                  </a:lnTo>
                  <a:lnTo>
                    <a:pt x="470636" y="46202"/>
                  </a:lnTo>
                  <a:lnTo>
                    <a:pt x="474192" y="47815"/>
                  </a:lnTo>
                  <a:lnTo>
                    <a:pt x="477189" y="51092"/>
                  </a:lnTo>
                  <a:lnTo>
                    <a:pt x="480187" y="54317"/>
                  </a:lnTo>
                  <a:lnTo>
                    <a:pt x="481787" y="59182"/>
                  </a:lnTo>
                  <a:lnTo>
                    <a:pt x="481965" y="65633"/>
                  </a:lnTo>
                  <a:lnTo>
                    <a:pt x="481965" y="33159"/>
                  </a:lnTo>
                  <a:lnTo>
                    <a:pt x="480161" y="32169"/>
                  </a:lnTo>
                  <a:lnTo>
                    <a:pt x="473138" y="30149"/>
                  </a:lnTo>
                  <a:lnTo>
                    <a:pt x="465213" y="29476"/>
                  </a:lnTo>
                  <a:lnTo>
                    <a:pt x="457974" y="30149"/>
                  </a:lnTo>
                  <a:lnTo>
                    <a:pt x="430110" y="63347"/>
                  </a:lnTo>
                  <a:lnTo>
                    <a:pt x="429412" y="73202"/>
                  </a:lnTo>
                  <a:lnTo>
                    <a:pt x="430098" y="83146"/>
                  </a:lnTo>
                  <a:lnTo>
                    <a:pt x="459168" y="115354"/>
                  </a:lnTo>
                  <a:lnTo>
                    <a:pt x="467360" y="115976"/>
                  </a:lnTo>
                  <a:lnTo>
                    <a:pt x="475691" y="115976"/>
                  </a:lnTo>
                  <a:lnTo>
                    <a:pt x="482765" y="113957"/>
                  </a:lnTo>
                  <a:lnTo>
                    <a:pt x="494398" y="105918"/>
                  </a:lnTo>
                  <a:lnTo>
                    <a:pt x="498690" y="99758"/>
                  </a:lnTo>
                  <a:lnTo>
                    <a:pt x="498741" y="99568"/>
                  </a:lnTo>
                  <a:lnTo>
                    <a:pt x="501446" y="91452"/>
                  </a:lnTo>
                  <a:lnTo>
                    <a:pt x="480860" y="87782"/>
                  </a:lnTo>
                  <a:lnTo>
                    <a:pt x="478624" y="95643"/>
                  </a:lnTo>
                  <a:lnTo>
                    <a:pt x="474192" y="99568"/>
                  </a:lnTo>
                  <a:lnTo>
                    <a:pt x="462889" y="99568"/>
                  </a:lnTo>
                  <a:lnTo>
                    <a:pt x="458939" y="97790"/>
                  </a:lnTo>
                  <a:lnTo>
                    <a:pt x="455663" y="94208"/>
                  </a:lnTo>
                  <a:lnTo>
                    <a:pt x="452348" y="90627"/>
                  </a:lnTo>
                  <a:lnTo>
                    <a:pt x="450672" y="85547"/>
                  </a:lnTo>
                  <a:lnTo>
                    <a:pt x="450545" y="79019"/>
                  </a:lnTo>
                  <a:lnTo>
                    <a:pt x="502361" y="79019"/>
                  </a:lnTo>
                  <a:lnTo>
                    <a:pt x="502450" y="76517"/>
                  </a:lnTo>
                  <a:close/>
                </a:path>
                <a:path w="591185" h="116205">
                  <a:moveTo>
                    <a:pt x="590931" y="0"/>
                  </a:moveTo>
                  <a:lnTo>
                    <a:pt x="570255" y="0"/>
                  </a:lnTo>
                  <a:lnTo>
                    <a:pt x="570255" y="63538"/>
                  </a:lnTo>
                  <a:lnTo>
                    <a:pt x="570255" y="81673"/>
                  </a:lnTo>
                  <a:lnTo>
                    <a:pt x="568579" y="88099"/>
                  </a:lnTo>
                  <a:lnTo>
                    <a:pt x="561898" y="96647"/>
                  </a:lnTo>
                  <a:lnTo>
                    <a:pt x="557974" y="98780"/>
                  </a:lnTo>
                  <a:lnTo>
                    <a:pt x="550049" y="98780"/>
                  </a:lnTo>
                  <a:lnTo>
                    <a:pt x="535800" y="78460"/>
                  </a:lnTo>
                  <a:lnTo>
                    <a:pt x="535901" y="62306"/>
                  </a:lnTo>
                  <a:lnTo>
                    <a:pt x="537489" y="56476"/>
                  </a:lnTo>
                  <a:lnTo>
                    <a:pt x="544169" y="48247"/>
                  </a:lnTo>
                  <a:lnTo>
                    <a:pt x="548208" y="46202"/>
                  </a:lnTo>
                  <a:lnTo>
                    <a:pt x="558012" y="46202"/>
                  </a:lnTo>
                  <a:lnTo>
                    <a:pt x="562140" y="48298"/>
                  </a:lnTo>
                  <a:lnTo>
                    <a:pt x="568629" y="56692"/>
                  </a:lnTo>
                  <a:lnTo>
                    <a:pt x="570255" y="63538"/>
                  </a:lnTo>
                  <a:lnTo>
                    <a:pt x="570255" y="0"/>
                  </a:lnTo>
                  <a:lnTo>
                    <a:pt x="570166" y="40995"/>
                  </a:lnTo>
                  <a:lnTo>
                    <a:pt x="567016" y="37147"/>
                  </a:lnTo>
                  <a:lnTo>
                    <a:pt x="563524" y="34277"/>
                  </a:lnTo>
                  <a:lnTo>
                    <a:pt x="559752" y="32334"/>
                  </a:lnTo>
                  <a:lnTo>
                    <a:pt x="555955" y="30429"/>
                  </a:lnTo>
                  <a:lnTo>
                    <a:pt x="551878" y="29476"/>
                  </a:lnTo>
                  <a:lnTo>
                    <a:pt x="547535" y="29476"/>
                  </a:lnTo>
                  <a:lnTo>
                    <a:pt x="517029" y="53657"/>
                  </a:lnTo>
                  <a:lnTo>
                    <a:pt x="514667" y="72250"/>
                  </a:lnTo>
                  <a:lnTo>
                    <a:pt x="515264" y="82181"/>
                  </a:lnTo>
                  <a:lnTo>
                    <a:pt x="540854" y="115277"/>
                  </a:lnTo>
                  <a:lnTo>
                    <a:pt x="547204" y="115976"/>
                  </a:lnTo>
                  <a:lnTo>
                    <a:pt x="551726" y="115976"/>
                  </a:lnTo>
                  <a:lnTo>
                    <a:pt x="556145" y="114820"/>
                  </a:lnTo>
                  <a:lnTo>
                    <a:pt x="564743" y="110109"/>
                  </a:lnTo>
                  <a:lnTo>
                    <a:pt x="568477" y="106603"/>
                  </a:lnTo>
                  <a:lnTo>
                    <a:pt x="571639" y="101930"/>
                  </a:lnTo>
                  <a:lnTo>
                    <a:pt x="571639" y="114071"/>
                  </a:lnTo>
                  <a:lnTo>
                    <a:pt x="590931" y="114071"/>
                  </a:lnTo>
                  <a:lnTo>
                    <a:pt x="590931" y="101930"/>
                  </a:lnTo>
                  <a:lnTo>
                    <a:pt x="590931" y="98780"/>
                  </a:lnTo>
                  <a:lnTo>
                    <a:pt x="590931" y="46202"/>
                  </a:lnTo>
                  <a:lnTo>
                    <a:pt x="590931" y="40995"/>
                  </a:lnTo>
                  <a:lnTo>
                    <a:pt x="590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2897276" y="1797951"/>
              <a:ext cx="2407577" cy="115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5325618" y="1890191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20574" y="0"/>
                  </a:moveTo>
                  <a:lnTo>
                    <a:pt x="0" y="0"/>
                  </a:lnTo>
                  <a:lnTo>
                    <a:pt x="0" y="21831"/>
                  </a:lnTo>
                  <a:lnTo>
                    <a:pt x="20574" y="21831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541589" y="2050567"/>
              <a:ext cx="2712524" cy="1494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4270527" y="2052485"/>
              <a:ext cx="20955" cy="114300"/>
            </a:xfrm>
            <a:custGeom>
              <a:avLst/>
              <a:gdLst/>
              <a:ahLst/>
              <a:cxnLst/>
              <a:rect l="l" t="t" r="r" b="b"/>
              <a:pathLst>
                <a:path w="20954" h="114300">
                  <a:moveTo>
                    <a:pt x="20764" y="0"/>
                  </a:moveTo>
                  <a:lnTo>
                    <a:pt x="0" y="0"/>
                  </a:lnTo>
                  <a:lnTo>
                    <a:pt x="0" y="114071"/>
                  </a:lnTo>
                  <a:lnTo>
                    <a:pt x="20764" y="114071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4312412" y="2052485"/>
              <a:ext cx="406666" cy="1159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4780445" y="2052485"/>
              <a:ext cx="163360" cy="1475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4993589" y="2052484"/>
              <a:ext cx="152400" cy="116205"/>
            </a:xfrm>
            <a:custGeom>
              <a:avLst/>
              <a:gdLst/>
              <a:ahLst/>
              <a:cxnLst/>
              <a:rect l="l" t="t" r="r" b="b"/>
              <a:pathLst>
                <a:path w="152400" h="116205">
                  <a:moveTo>
                    <a:pt x="73317" y="114071"/>
                  </a:moveTo>
                  <a:lnTo>
                    <a:pt x="71539" y="110109"/>
                  </a:lnTo>
                  <a:lnTo>
                    <a:pt x="70345" y="106387"/>
                  </a:lnTo>
                  <a:lnTo>
                    <a:pt x="70091" y="105041"/>
                  </a:lnTo>
                  <a:lnTo>
                    <a:pt x="69265" y="100520"/>
                  </a:lnTo>
                  <a:lnTo>
                    <a:pt x="69100" y="99644"/>
                  </a:lnTo>
                  <a:lnTo>
                    <a:pt x="69024" y="98958"/>
                  </a:lnTo>
                  <a:lnTo>
                    <a:pt x="68783" y="95110"/>
                  </a:lnTo>
                  <a:lnTo>
                    <a:pt x="68808" y="74244"/>
                  </a:lnTo>
                  <a:lnTo>
                    <a:pt x="68910" y="51663"/>
                  </a:lnTo>
                  <a:lnTo>
                    <a:pt x="68097" y="46202"/>
                  </a:lnTo>
                  <a:lnTo>
                    <a:pt x="44869" y="29464"/>
                  </a:lnTo>
                  <a:lnTo>
                    <a:pt x="26339" y="29464"/>
                  </a:lnTo>
                  <a:lnTo>
                    <a:pt x="18834" y="31330"/>
                  </a:lnTo>
                  <a:lnTo>
                    <a:pt x="8394" y="38709"/>
                  </a:lnTo>
                  <a:lnTo>
                    <a:pt x="4660" y="44767"/>
                  </a:lnTo>
                  <a:lnTo>
                    <a:pt x="2387" y="53213"/>
                  </a:lnTo>
                  <a:lnTo>
                    <a:pt x="21132" y="56553"/>
                  </a:lnTo>
                  <a:lnTo>
                    <a:pt x="22453" y="52539"/>
                  </a:lnTo>
                  <a:lnTo>
                    <a:pt x="24168" y="49834"/>
                  </a:lnTo>
                  <a:lnTo>
                    <a:pt x="28384" y="46913"/>
                  </a:lnTo>
                  <a:lnTo>
                    <a:pt x="31305" y="46202"/>
                  </a:lnTo>
                  <a:lnTo>
                    <a:pt x="38646" y="46202"/>
                  </a:lnTo>
                  <a:lnTo>
                    <a:pt x="48691" y="55486"/>
                  </a:lnTo>
                  <a:lnTo>
                    <a:pt x="48691" y="60058"/>
                  </a:lnTo>
                  <a:lnTo>
                    <a:pt x="48691" y="74244"/>
                  </a:lnTo>
                  <a:lnTo>
                    <a:pt x="48691" y="84937"/>
                  </a:lnTo>
                  <a:lnTo>
                    <a:pt x="48145" y="89293"/>
                  </a:lnTo>
                  <a:lnTo>
                    <a:pt x="45910" y="94068"/>
                  </a:lnTo>
                  <a:lnTo>
                    <a:pt x="43916" y="96139"/>
                  </a:lnTo>
                  <a:lnTo>
                    <a:pt x="38163" y="99644"/>
                  </a:lnTo>
                  <a:lnTo>
                    <a:pt x="35255" y="100520"/>
                  </a:lnTo>
                  <a:lnTo>
                    <a:pt x="29006" y="100520"/>
                  </a:lnTo>
                  <a:lnTo>
                    <a:pt x="26250" y="99441"/>
                  </a:lnTo>
                  <a:lnTo>
                    <a:pt x="24041" y="97282"/>
                  </a:lnTo>
                  <a:lnTo>
                    <a:pt x="21869" y="95110"/>
                  </a:lnTo>
                  <a:lnTo>
                    <a:pt x="20764" y="92430"/>
                  </a:lnTo>
                  <a:lnTo>
                    <a:pt x="20764" y="86448"/>
                  </a:lnTo>
                  <a:lnTo>
                    <a:pt x="21742" y="84137"/>
                  </a:lnTo>
                  <a:lnTo>
                    <a:pt x="25730" y="80606"/>
                  </a:lnTo>
                  <a:lnTo>
                    <a:pt x="29921" y="78994"/>
                  </a:lnTo>
                  <a:lnTo>
                    <a:pt x="41922" y="76276"/>
                  </a:lnTo>
                  <a:lnTo>
                    <a:pt x="46062" y="75171"/>
                  </a:lnTo>
                  <a:lnTo>
                    <a:pt x="48691" y="74244"/>
                  </a:lnTo>
                  <a:lnTo>
                    <a:pt x="48691" y="60058"/>
                  </a:lnTo>
                  <a:lnTo>
                    <a:pt x="44932" y="61734"/>
                  </a:lnTo>
                  <a:lnTo>
                    <a:pt x="38227" y="63512"/>
                  </a:lnTo>
                  <a:lnTo>
                    <a:pt x="977" y="82816"/>
                  </a:lnTo>
                  <a:lnTo>
                    <a:pt x="0" y="98958"/>
                  </a:lnTo>
                  <a:lnTo>
                    <a:pt x="2425" y="104851"/>
                  </a:lnTo>
                  <a:lnTo>
                    <a:pt x="12128" y="113741"/>
                  </a:lnTo>
                  <a:lnTo>
                    <a:pt x="18376" y="115976"/>
                  </a:lnTo>
                  <a:lnTo>
                    <a:pt x="30543" y="115976"/>
                  </a:lnTo>
                  <a:lnTo>
                    <a:pt x="34823" y="115074"/>
                  </a:lnTo>
                  <a:lnTo>
                    <a:pt x="42913" y="111417"/>
                  </a:lnTo>
                  <a:lnTo>
                    <a:pt x="46710" y="108673"/>
                  </a:lnTo>
                  <a:lnTo>
                    <a:pt x="50228" y="105041"/>
                  </a:lnTo>
                  <a:lnTo>
                    <a:pt x="52920" y="114071"/>
                  </a:lnTo>
                  <a:lnTo>
                    <a:pt x="73317" y="114071"/>
                  </a:lnTo>
                  <a:close/>
                </a:path>
                <a:path w="152400" h="116205">
                  <a:moveTo>
                    <a:pt x="110070" y="0"/>
                  </a:moveTo>
                  <a:lnTo>
                    <a:pt x="89306" y="0"/>
                  </a:lnTo>
                  <a:lnTo>
                    <a:pt x="89306" y="114071"/>
                  </a:lnTo>
                  <a:lnTo>
                    <a:pt x="110070" y="114071"/>
                  </a:lnTo>
                  <a:lnTo>
                    <a:pt x="110070" y="0"/>
                  </a:lnTo>
                  <a:close/>
                </a:path>
                <a:path w="152400" h="116205">
                  <a:moveTo>
                    <a:pt x="151968" y="0"/>
                  </a:moveTo>
                  <a:lnTo>
                    <a:pt x="131203" y="0"/>
                  </a:lnTo>
                  <a:lnTo>
                    <a:pt x="131203" y="114071"/>
                  </a:lnTo>
                  <a:lnTo>
                    <a:pt x="151968" y="114071"/>
                  </a:lnTo>
                  <a:lnTo>
                    <a:pt x="151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462595" y="2307018"/>
              <a:ext cx="918705" cy="1159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2441206" y="2307018"/>
              <a:ext cx="1409674" cy="1475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3914825" y="2307018"/>
              <a:ext cx="1313230" cy="1395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2310688" y="2561552"/>
              <a:ext cx="2029955" cy="1159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4358474" y="2653804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4" h="22225">
                  <a:moveTo>
                    <a:pt x="20574" y="0"/>
                  </a:moveTo>
                  <a:lnTo>
                    <a:pt x="0" y="0"/>
                  </a:lnTo>
                  <a:lnTo>
                    <a:pt x="0" y="21831"/>
                  </a:lnTo>
                  <a:lnTo>
                    <a:pt x="20574" y="21831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902792" y="3089402"/>
              <a:ext cx="4888230" cy="4330065"/>
            </a:xfrm>
            <a:custGeom>
              <a:avLst/>
              <a:gdLst/>
              <a:ahLst/>
              <a:cxnLst/>
              <a:rect l="l" t="t" r="r" b="b"/>
              <a:pathLst>
                <a:path w="4888230" h="4330065">
                  <a:moveTo>
                    <a:pt x="4194746" y="0"/>
                  </a:moveTo>
                  <a:lnTo>
                    <a:pt x="693432" y="0"/>
                  </a:lnTo>
                  <a:lnTo>
                    <a:pt x="646137" y="1607"/>
                  </a:lnTo>
                  <a:lnTo>
                    <a:pt x="599669" y="6360"/>
                  </a:lnTo>
                  <a:lnTo>
                    <a:pt x="554135" y="14152"/>
                  </a:lnTo>
                  <a:lnTo>
                    <a:pt x="509638" y="24879"/>
                  </a:lnTo>
                  <a:lnTo>
                    <a:pt x="466286" y="38435"/>
                  </a:lnTo>
                  <a:lnTo>
                    <a:pt x="424183" y="54715"/>
                  </a:lnTo>
                  <a:lnTo>
                    <a:pt x="383434" y="73613"/>
                  </a:lnTo>
                  <a:lnTo>
                    <a:pt x="344145" y="95024"/>
                  </a:lnTo>
                  <a:lnTo>
                    <a:pt x="306421" y="118843"/>
                  </a:lnTo>
                  <a:lnTo>
                    <a:pt x="270368" y="144965"/>
                  </a:lnTo>
                  <a:lnTo>
                    <a:pt x="236090" y="173283"/>
                  </a:lnTo>
                  <a:lnTo>
                    <a:pt x="203693" y="203693"/>
                  </a:lnTo>
                  <a:lnTo>
                    <a:pt x="173283" y="236090"/>
                  </a:lnTo>
                  <a:lnTo>
                    <a:pt x="144965" y="270368"/>
                  </a:lnTo>
                  <a:lnTo>
                    <a:pt x="118843" y="306421"/>
                  </a:lnTo>
                  <a:lnTo>
                    <a:pt x="95024" y="344145"/>
                  </a:lnTo>
                  <a:lnTo>
                    <a:pt x="73613" y="383434"/>
                  </a:lnTo>
                  <a:lnTo>
                    <a:pt x="54715" y="424183"/>
                  </a:lnTo>
                  <a:lnTo>
                    <a:pt x="38435" y="466286"/>
                  </a:lnTo>
                  <a:lnTo>
                    <a:pt x="24879" y="509638"/>
                  </a:lnTo>
                  <a:lnTo>
                    <a:pt x="14152" y="554135"/>
                  </a:lnTo>
                  <a:lnTo>
                    <a:pt x="6360" y="599669"/>
                  </a:lnTo>
                  <a:lnTo>
                    <a:pt x="1607" y="646137"/>
                  </a:lnTo>
                  <a:lnTo>
                    <a:pt x="0" y="693432"/>
                  </a:lnTo>
                  <a:lnTo>
                    <a:pt x="0" y="3636302"/>
                  </a:lnTo>
                  <a:lnTo>
                    <a:pt x="1607" y="3683597"/>
                  </a:lnTo>
                  <a:lnTo>
                    <a:pt x="6360" y="3730065"/>
                  </a:lnTo>
                  <a:lnTo>
                    <a:pt x="14152" y="3775599"/>
                  </a:lnTo>
                  <a:lnTo>
                    <a:pt x="24879" y="3820095"/>
                  </a:lnTo>
                  <a:lnTo>
                    <a:pt x="38435" y="3863448"/>
                  </a:lnTo>
                  <a:lnTo>
                    <a:pt x="54715" y="3905551"/>
                  </a:lnTo>
                  <a:lnTo>
                    <a:pt x="73613" y="3946300"/>
                  </a:lnTo>
                  <a:lnTo>
                    <a:pt x="95024" y="3985589"/>
                  </a:lnTo>
                  <a:lnTo>
                    <a:pt x="118843" y="4023313"/>
                  </a:lnTo>
                  <a:lnTo>
                    <a:pt x="144965" y="4059366"/>
                  </a:lnTo>
                  <a:lnTo>
                    <a:pt x="173283" y="4093644"/>
                  </a:lnTo>
                  <a:lnTo>
                    <a:pt x="203693" y="4126041"/>
                  </a:lnTo>
                  <a:lnTo>
                    <a:pt x="236090" y="4156451"/>
                  </a:lnTo>
                  <a:lnTo>
                    <a:pt x="270368" y="4184769"/>
                  </a:lnTo>
                  <a:lnTo>
                    <a:pt x="306421" y="4210891"/>
                  </a:lnTo>
                  <a:lnTo>
                    <a:pt x="344145" y="4234710"/>
                  </a:lnTo>
                  <a:lnTo>
                    <a:pt x="383434" y="4256121"/>
                  </a:lnTo>
                  <a:lnTo>
                    <a:pt x="424183" y="4275019"/>
                  </a:lnTo>
                  <a:lnTo>
                    <a:pt x="466286" y="4291299"/>
                  </a:lnTo>
                  <a:lnTo>
                    <a:pt x="509638" y="4304855"/>
                  </a:lnTo>
                  <a:lnTo>
                    <a:pt x="554135" y="4315581"/>
                  </a:lnTo>
                  <a:lnTo>
                    <a:pt x="599669" y="4323374"/>
                  </a:lnTo>
                  <a:lnTo>
                    <a:pt x="646137" y="4328127"/>
                  </a:lnTo>
                  <a:lnTo>
                    <a:pt x="693432" y="4329734"/>
                  </a:lnTo>
                  <a:lnTo>
                    <a:pt x="4194746" y="4329734"/>
                  </a:lnTo>
                  <a:lnTo>
                    <a:pt x="4242041" y="4328127"/>
                  </a:lnTo>
                  <a:lnTo>
                    <a:pt x="4288509" y="4323374"/>
                  </a:lnTo>
                  <a:lnTo>
                    <a:pt x="4334044" y="4315581"/>
                  </a:lnTo>
                  <a:lnTo>
                    <a:pt x="4378540" y="4304855"/>
                  </a:lnTo>
                  <a:lnTo>
                    <a:pt x="4421892" y="4291299"/>
                  </a:lnTo>
                  <a:lnTo>
                    <a:pt x="4463995" y="4275019"/>
                  </a:lnTo>
                  <a:lnTo>
                    <a:pt x="4504744" y="4256121"/>
                  </a:lnTo>
                  <a:lnTo>
                    <a:pt x="4544033" y="4234710"/>
                  </a:lnTo>
                  <a:lnTo>
                    <a:pt x="4581757" y="4210891"/>
                  </a:lnTo>
                  <a:lnTo>
                    <a:pt x="4617811" y="4184769"/>
                  </a:lnTo>
                  <a:lnTo>
                    <a:pt x="4652088" y="4156451"/>
                  </a:lnTo>
                  <a:lnTo>
                    <a:pt x="4684485" y="4126041"/>
                  </a:lnTo>
                  <a:lnTo>
                    <a:pt x="4714895" y="4093644"/>
                  </a:lnTo>
                  <a:lnTo>
                    <a:pt x="4743214" y="4059366"/>
                  </a:lnTo>
                  <a:lnTo>
                    <a:pt x="4769335" y="4023313"/>
                  </a:lnTo>
                  <a:lnTo>
                    <a:pt x="4793154" y="3985589"/>
                  </a:lnTo>
                  <a:lnTo>
                    <a:pt x="4814565" y="3946300"/>
                  </a:lnTo>
                  <a:lnTo>
                    <a:pt x="4833463" y="3905551"/>
                  </a:lnTo>
                  <a:lnTo>
                    <a:pt x="4849743" y="3863448"/>
                  </a:lnTo>
                  <a:lnTo>
                    <a:pt x="4863299" y="3820095"/>
                  </a:lnTo>
                  <a:lnTo>
                    <a:pt x="4874026" y="3775599"/>
                  </a:lnTo>
                  <a:lnTo>
                    <a:pt x="4881818" y="3730065"/>
                  </a:lnTo>
                  <a:lnTo>
                    <a:pt x="4886571" y="3683597"/>
                  </a:lnTo>
                  <a:lnTo>
                    <a:pt x="4888179" y="3636302"/>
                  </a:lnTo>
                  <a:lnTo>
                    <a:pt x="4888179" y="693432"/>
                  </a:lnTo>
                  <a:lnTo>
                    <a:pt x="4886571" y="646137"/>
                  </a:lnTo>
                  <a:lnTo>
                    <a:pt x="4881818" y="599669"/>
                  </a:lnTo>
                  <a:lnTo>
                    <a:pt x="4874026" y="554135"/>
                  </a:lnTo>
                  <a:lnTo>
                    <a:pt x="4863299" y="509638"/>
                  </a:lnTo>
                  <a:lnTo>
                    <a:pt x="4849743" y="466286"/>
                  </a:lnTo>
                  <a:lnTo>
                    <a:pt x="4833463" y="424183"/>
                  </a:lnTo>
                  <a:lnTo>
                    <a:pt x="4814565" y="383434"/>
                  </a:lnTo>
                  <a:lnTo>
                    <a:pt x="4793154" y="344145"/>
                  </a:lnTo>
                  <a:lnTo>
                    <a:pt x="4769335" y="306421"/>
                  </a:lnTo>
                  <a:lnTo>
                    <a:pt x="4743214" y="270368"/>
                  </a:lnTo>
                  <a:lnTo>
                    <a:pt x="4714895" y="236090"/>
                  </a:lnTo>
                  <a:lnTo>
                    <a:pt x="4684485" y="203693"/>
                  </a:lnTo>
                  <a:lnTo>
                    <a:pt x="4652088" y="173283"/>
                  </a:lnTo>
                  <a:lnTo>
                    <a:pt x="4617811" y="144965"/>
                  </a:lnTo>
                  <a:lnTo>
                    <a:pt x="4581757" y="118843"/>
                  </a:lnTo>
                  <a:lnTo>
                    <a:pt x="4544033" y="95024"/>
                  </a:lnTo>
                  <a:lnTo>
                    <a:pt x="4504744" y="73613"/>
                  </a:lnTo>
                  <a:lnTo>
                    <a:pt x="4463995" y="54715"/>
                  </a:lnTo>
                  <a:lnTo>
                    <a:pt x="4421892" y="38435"/>
                  </a:lnTo>
                  <a:lnTo>
                    <a:pt x="4378540" y="24879"/>
                  </a:lnTo>
                  <a:lnTo>
                    <a:pt x="4334044" y="14152"/>
                  </a:lnTo>
                  <a:lnTo>
                    <a:pt x="4288509" y="6360"/>
                  </a:lnTo>
                  <a:lnTo>
                    <a:pt x="4242041" y="1607"/>
                  </a:lnTo>
                  <a:lnTo>
                    <a:pt x="4194746" y="0"/>
                  </a:lnTo>
                  <a:close/>
                </a:path>
              </a:pathLst>
            </a:custGeom>
            <a:solidFill>
              <a:srgbClr val="789F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902792" y="3089402"/>
              <a:ext cx="4888179" cy="43297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884408" y="3071018"/>
              <a:ext cx="4924945" cy="43665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44567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1FB3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564" y="0"/>
                </a:moveTo>
                <a:lnTo>
                  <a:pt x="0" y="0"/>
                </a:lnTo>
                <a:lnTo>
                  <a:pt x="0" y="216001"/>
                </a:lnTo>
                <a:lnTo>
                  <a:pt x="6622564" y="216001"/>
                </a:lnTo>
                <a:lnTo>
                  <a:pt x="6622564" y="0"/>
                </a:lnTo>
                <a:close/>
              </a:path>
            </a:pathLst>
          </a:custGeom>
          <a:solidFill>
            <a:srgbClr val="1FB3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081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247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Statement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Principles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authorized.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(suicidal  ideation,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homicidal tendency, HIV positive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status, when 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court of law etc.)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breached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consultation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valid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scientific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legal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reasons 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 of an 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supersedes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minimization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(including  but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regulators)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minimized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 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professional competence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planned,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conducted,  evaluated and monitored throughout by persons who are competent and have the  appropriate and 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qualification,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 and/or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maximization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way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directly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indirectly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maximize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 startAt="6"/>
              <a:tabLst>
                <a:tab pos="372745" algn="l"/>
              </a:tabLst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institutional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arrangements</a:t>
            </a:r>
            <a:r>
              <a:rPr dirty="0" sz="1000" spc="-9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being  conducted,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governance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take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responsibility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facilitate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infrastructure,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manpower,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funds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training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opportunities.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transparency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accountability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emanating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brought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 domain 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registries,  reports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existing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  of interest and manage it appropriately.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fair,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honest,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impartial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transparent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guarantee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accountability.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records,  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retained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external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scrutiny/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audit.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totality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7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actions.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professional,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moral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responsibilities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compliant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binding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directly  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indirectly.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 startAt="6"/>
              <a:tabLst>
                <a:tab pos="372745" algn="l"/>
              </a:tabLst>
            </a:pP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environmental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accountable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ensuring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compliance  with existing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2778125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	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7961" y="6498983"/>
            <a:ext cx="3128010" cy="40703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383030" marR="5080" indent="-1370965">
              <a:lnSpc>
                <a:spcPct val="105600"/>
              </a:lnSpc>
              <a:spcBef>
                <a:spcPts val="55"/>
              </a:spcBef>
            </a:pPr>
            <a:r>
              <a:rPr dirty="0" sz="1200" spc="60" b="1">
                <a:solidFill>
                  <a:srgbClr val="0066B3"/>
                </a:solidFill>
                <a:latin typeface="Arial"/>
                <a:cs typeface="Arial"/>
              </a:rPr>
              <a:t>INDIAN </a:t>
            </a:r>
            <a:r>
              <a:rPr dirty="0" sz="1200" spc="-25" b="1">
                <a:solidFill>
                  <a:srgbClr val="0066B3"/>
                </a:solidFill>
                <a:latin typeface="Arial"/>
                <a:cs typeface="Arial"/>
              </a:rPr>
              <a:t>COUNCIL </a:t>
            </a:r>
            <a:r>
              <a:rPr dirty="0" sz="1200" spc="-50" b="1">
                <a:solidFill>
                  <a:srgbClr val="0066B3"/>
                </a:solidFill>
                <a:latin typeface="Arial"/>
                <a:cs typeface="Arial"/>
              </a:rPr>
              <a:t>OF </a:t>
            </a:r>
            <a:r>
              <a:rPr dirty="0" sz="1200" spc="-15" b="1">
                <a:solidFill>
                  <a:srgbClr val="0066B3"/>
                </a:solidFill>
                <a:latin typeface="Arial"/>
                <a:cs typeface="Arial"/>
              </a:rPr>
              <a:t>MEDICAL </a:t>
            </a:r>
            <a:r>
              <a:rPr dirty="0" sz="1200" spc="-70" b="1">
                <a:solidFill>
                  <a:srgbClr val="0066B3"/>
                </a:solidFill>
                <a:latin typeface="Arial"/>
                <a:cs typeface="Arial"/>
              </a:rPr>
              <a:t>RESEARCH  </a:t>
            </a:r>
            <a:r>
              <a:rPr dirty="0" sz="1200" spc="35" b="1">
                <a:solidFill>
                  <a:srgbClr val="0066B3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202" y="1662290"/>
            <a:ext cx="4505325" cy="94361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09"/>
              </a:spcBef>
            </a:pPr>
            <a:r>
              <a:rPr dirty="0" sz="1750" spc="-25" b="1">
                <a:solidFill>
                  <a:srgbClr val="0066B3"/>
                </a:solidFill>
                <a:latin typeface="Arial"/>
                <a:cs typeface="Arial"/>
              </a:rPr>
              <a:t>NATIONAL </a:t>
            </a:r>
            <a:r>
              <a:rPr dirty="0" sz="1750" spc="-75" b="1">
                <a:solidFill>
                  <a:srgbClr val="0066B3"/>
                </a:solidFill>
                <a:latin typeface="Arial"/>
                <a:cs typeface="Arial"/>
              </a:rPr>
              <a:t>ETHICAL</a:t>
            </a:r>
            <a:r>
              <a:rPr dirty="0" sz="1750" spc="5" b="1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dirty="0" sz="1750" spc="-70" b="1">
                <a:solidFill>
                  <a:srgbClr val="0066B3"/>
                </a:solidFill>
                <a:latin typeface="Arial"/>
                <a:cs typeface="Arial"/>
              </a:rPr>
              <a:t>GUIDELINES</a:t>
            </a:r>
            <a:endParaRPr sz="1750">
              <a:latin typeface="Arial"/>
              <a:cs typeface="Arial"/>
            </a:endParaRPr>
          </a:p>
          <a:p>
            <a:pPr algn="ctr" marL="12065" marR="5080">
              <a:lnSpc>
                <a:spcPct val="114700"/>
              </a:lnSpc>
            </a:pPr>
            <a:r>
              <a:rPr dirty="0" sz="1750" spc="-114" b="1">
                <a:solidFill>
                  <a:srgbClr val="0066B3"/>
                </a:solidFill>
                <a:latin typeface="Arial"/>
                <a:cs typeface="Arial"/>
              </a:rPr>
              <a:t>FOR </a:t>
            </a:r>
            <a:r>
              <a:rPr dirty="0" sz="1750" spc="-50" b="1">
                <a:solidFill>
                  <a:srgbClr val="0066B3"/>
                </a:solidFill>
                <a:latin typeface="Arial"/>
                <a:cs typeface="Arial"/>
              </a:rPr>
              <a:t>BIOMEDICAL </a:t>
            </a:r>
            <a:r>
              <a:rPr dirty="0" sz="1750" spc="30" b="1">
                <a:solidFill>
                  <a:srgbClr val="0066B3"/>
                </a:solidFill>
                <a:latin typeface="Arial"/>
                <a:cs typeface="Arial"/>
              </a:rPr>
              <a:t>AND </a:t>
            </a:r>
            <a:r>
              <a:rPr dirty="0" sz="1750" spc="-80" b="1">
                <a:solidFill>
                  <a:srgbClr val="0066B3"/>
                </a:solidFill>
                <a:latin typeface="Arial"/>
                <a:cs typeface="Arial"/>
              </a:rPr>
              <a:t>HEALTH </a:t>
            </a:r>
            <a:r>
              <a:rPr dirty="0" sz="1750" spc="-135" b="1">
                <a:solidFill>
                  <a:srgbClr val="0066B3"/>
                </a:solidFill>
                <a:latin typeface="Arial"/>
                <a:cs typeface="Arial"/>
              </a:rPr>
              <a:t>RESEARCH  </a:t>
            </a:r>
            <a:r>
              <a:rPr dirty="0" sz="1750" spc="-10" b="1">
                <a:solidFill>
                  <a:srgbClr val="0066B3"/>
                </a:solidFill>
                <a:latin typeface="Arial"/>
                <a:cs typeface="Arial"/>
              </a:rPr>
              <a:t>INVOLVING </a:t>
            </a:r>
            <a:r>
              <a:rPr dirty="0" sz="1750" spc="65" b="1">
                <a:solidFill>
                  <a:srgbClr val="0066B3"/>
                </a:solidFill>
                <a:latin typeface="Arial"/>
                <a:cs typeface="Arial"/>
              </a:rPr>
              <a:t>HUMAN</a:t>
            </a:r>
            <a:r>
              <a:rPr dirty="0" sz="1750" spc="-10" b="1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dirty="0" sz="1750" spc="-75" b="1">
                <a:solidFill>
                  <a:srgbClr val="0066B3"/>
                </a:solidFill>
                <a:latin typeface="Arial"/>
                <a:cs typeface="Arial"/>
              </a:rPr>
              <a:t>PARTICIPANTS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5371" y="5630036"/>
            <a:ext cx="793242" cy="793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48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2</a:t>
            </a:r>
            <a:endParaRPr sz="11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2018817"/>
            <a:ext cx="5211445" cy="5825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080" indent="-360045">
              <a:lnSpc>
                <a:spcPct val="129200"/>
              </a:lnSpc>
              <a:spcBef>
                <a:spcPts val="100"/>
              </a:spcBef>
              <a:buFont typeface="Palladio Uralic"/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should 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basic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outlined in section 1.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team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responsible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dignity, rights, safety and well-being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participants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enrolled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qualifications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competence in research methodology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 of and comply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scientific, medical, ethical, legal and social requirements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proposal. The  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responsible for ensuring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aforementioned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Benefit-risk</a:t>
            </a:r>
            <a:r>
              <a:rPr dirty="0" sz="1000" spc="-10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assessment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sort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favourable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whether direct or indirect.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scientific value of research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justify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risk,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probability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causing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discomfort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anticipated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physical, psychological, social, economic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 attempt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maximize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minimize  risks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balanced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  societal and/or community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assess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risks, ensure a favourable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balance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minimizing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discomfort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merit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altered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continuing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categorized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Table 2.1.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see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Table 4.2 for further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2.2 </a:t>
            </a: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Informed consent</a:t>
            </a:r>
            <a:r>
              <a:rPr dirty="0" sz="1000" spc="65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individual’s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autonomy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freely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choose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participate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components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ensuring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comprehended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them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assuring voluntariness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 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 terminology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simple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language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participant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understands.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2586" y="1492453"/>
            <a:ext cx="247967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15">
                <a:solidFill>
                  <a:srgbClr val="309866"/>
                </a:solidFill>
              </a:rPr>
              <a:t>GENERAL ETHICAL</a:t>
            </a:r>
            <a:r>
              <a:rPr dirty="0" sz="2000" spc="-395">
                <a:solidFill>
                  <a:srgbClr val="309866"/>
                </a:solidFill>
              </a:rPr>
              <a:t> </a:t>
            </a:r>
            <a:r>
              <a:rPr dirty="0" sz="2000" spc="-515">
                <a:solidFill>
                  <a:srgbClr val="309866"/>
                </a:solidFill>
              </a:rPr>
              <a:t>ISSUES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30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6013792"/>
            <a:ext cx="5210810" cy="2105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 marR="5080" indent="-360045">
              <a:lnSpc>
                <a:spcPct val="1292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2.2.1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informed consent document (ICD), which includes patient/participant information  sheet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(PIS)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(ICF)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elements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Box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5.1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further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details)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reviewed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approved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enrolment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the primary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written, informed 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legally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acceptable/authorized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representative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(LAR).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  case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capable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LAR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illiterate,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literate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impartial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witness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also be present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2778125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	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9705" y="527100"/>
            <a:ext cx="3427729" cy="50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867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4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2.1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Categories of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999" y="1115910"/>
          <a:ext cx="5190490" cy="484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230"/>
                <a:gridCol w="4220210"/>
              </a:tblGrid>
              <a:tr h="184594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Palladio Uralic"/>
                          <a:cs typeface="Palladio Uralic"/>
                        </a:rPr>
                        <a:t>Type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35" b="1">
                          <a:solidFill>
                            <a:srgbClr val="FFFFFF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FFFFFF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A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Palladio Uralic"/>
                          <a:cs typeface="Palladio Uralic"/>
                        </a:rPr>
                        <a:t>Definition/description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AF8B"/>
                    </a:solidFill>
                  </a:tcPr>
                </a:tc>
              </a:tr>
              <a:tr h="54030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Less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</a:t>
                      </a:r>
                      <a:r>
                        <a:rPr dirty="0" sz="900" spc="-2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8D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Probability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discomfort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anticipated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nil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not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expected.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42545">
                        <a:lnSpc>
                          <a:spcPct val="129600"/>
                        </a:lnSpc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example, research on anonymous 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non-identified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data/samples, data  available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public domain,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meta-analysis,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etc.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8DF"/>
                    </a:solidFill>
                  </a:tcPr>
                </a:tc>
              </a:tr>
              <a:tr h="125149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</a:t>
                      </a:r>
                      <a:r>
                        <a:rPr dirty="0" sz="900" spc="-2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F1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Probability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discomfort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anticipated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not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greater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50800" marR="41910">
                        <a:lnSpc>
                          <a:spcPct val="129600"/>
                        </a:lnSpc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ordinarily encountered in routine daily life activities of an average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healthy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individual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general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population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during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performance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routine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tests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where  occurrence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serious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adverse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event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(AE)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unlikely.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Examples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include  research involving routine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questioning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history taking,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observing,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physical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examination, chest X-ray, obtaining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body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fluids without invasive intervention,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such as hair,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saliva or urine samples,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etc.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F1"/>
                    </a:solidFill>
                  </a:tcPr>
                </a:tc>
              </a:tr>
              <a:tr h="196270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Minor</a:t>
                      </a:r>
                      <a:r>
                        <a:rPr dirty="0" sz="900" spc="-2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increase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64135">
                        <a:lnSpc>
                          <a:spcPct val="1296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over minimal  risk or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Low</a:t>
                      </a:r>
                      <a:r>
                        <a:rPr dirty="0" sz="900" spc="-9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8D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Increment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probability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discomfort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only</a:t>
                      </a:r>
                      <a:r>
                        <a:rPr dirty="0" sz="900" spc="1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little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more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than</a:t>
                      </a:r>
                      <a:r>
                        <a:rPr dirty="0" sz="9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50800" marR="4191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 risk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threshold.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This may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present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situations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such 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routine research  on children and adolescents; research on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incapable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giving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consent;  delaying or withholding 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proven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intervention or standard of care in a control or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placebo group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during randomized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trials;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use of minimally invasive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procedures  that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might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cause no more than brief pain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tenderness, small bruises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scars,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very slight,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temporary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distress,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such 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drawing 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small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sample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blood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testing; trying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new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diagnostic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technique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pregnant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breastfeeding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women,  etc. Such 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have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value.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Use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identifiable data  in 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also imposes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indirect risks. Social risks,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psychological harm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discomfort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also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fall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this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category.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8DF"/>
                    </a:solidFill>
                  </a:tcPr>
                </a:tc>
              </a:tr>
              <a:tr h="89589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More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80010">
                        <a:lnSpc>
                          <a:spcPct val="1296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 risk</a:t>
                      </a:r>
                      <a:r>
                        <a:rPr dirty="0" sz="900" spc="-8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High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F1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Probability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discomfort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anticipated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invasive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greater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50800" marR="42545">
                        <a:lnSpc>
                          <a:spcPct val="129600"/>
                        </a:lnSpc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 risk. Examples include research involving any interventional study  using a drug,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device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invasive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procedure such 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lumbar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puncture,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lung or</a:t>
                      </a:r>
                      <a:r>
                        <a:rPr dirty="0" sz="900" spc="-1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liver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biopsy, endoscopic procedure,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intravenous sedation for diagnostic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procedures,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etc.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30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34148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1445" cy="7126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950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audio/audio-visual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recording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required, for example in certain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as notified by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Verbal/oral consent/waiver of consent/re-consent may be obtained under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certain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after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section 5 for further  details.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Privacy </a:t>
            </a: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and</a:t>
            </a:r>
            <a:r>
              <a:rPr dirty="0" sz="1000" spc="-15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confidentiality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of an 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 or influence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whom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disclosed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shared. Confidentiality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obligation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researcher/research</a:t>
            </a:r>
            <a:r>
              <a:rPr dirty="0" sz="1000" spc="-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team/organization  to the participant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entrusted information. It includes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obligation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unauthorized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access,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use,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disclosure,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modification,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loss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theft.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researcher should safeguard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confidentiality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research related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limitations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strict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explained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must inform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 participants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although every effort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made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arising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uphold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ensuring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photographs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reveal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individual’s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identity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published. 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re-consent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was  not previously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protected to avoid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stigmatization  and/or discrimination (for example, HIV status; sexual orientation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lesbian,  gay, bisexual, and transgender (LGBT); genetic information; or any other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sensitive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information).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conducting research with stored biological samples or medical records/data,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coding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anonymization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personal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samples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records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limited. See section 11 for further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of 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participants/community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disclosed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certain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permission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orders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court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law,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threat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person’s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community’s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supersede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privacy,  serious 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(SAEs)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communicated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appropriate  regulatory authority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1417789"/>
            <a:ext cx="400050" cy="530225"/>
            <a:chOff x="6224394" y="141778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141778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309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487" y="1634121"/>
              <a:ext cx="73431" cy="1090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30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350" cy="723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buAutoNum type="arabicPeriod" startAt="4"/>
              <a:tabLst>
                <a:tab pos="372745" algn="l"/>
              </a:tabLst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Distributive</a:t>
            </a:r>
            <a:r>
              <a:rPr dirty="0" sz="1000" spc="-10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justice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selected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way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burdens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equitably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distributed.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1143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individuals/groups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solely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 who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better-off than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lead to social,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racial or ethnic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inequalities.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Plans for direct or indirect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 in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 donors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especially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 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commercialization.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priori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consultation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 and 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72745" algn="l"/>
              </a:tabLst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Payment </a:t>
            </a: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for</a:t>
            </a:r>
            <a:r>
              <a:rPr dirty="0" sz="1000" spc="-15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participation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applicable,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reimbursed for expenses incurred relating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their  participation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travel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expenses.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paid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inconvenience incurred,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spent and other incidental expenses in either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as deemed 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(for example,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wages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food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supplies).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should not be made to pay for any expenses incurred beyond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routine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care and which are research related including investigations,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associated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treatment.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comparator/control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provisions,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 additional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services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 cost.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behalf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payment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become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inducement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carefully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Reimbursement may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travel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 incidental expenses incurred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child/ward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payments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both)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services  and the processes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this does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amount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undue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inducement.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72745" algn="l"/>
              </a:tabLst>
            </a:pP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Compensation for research-related</a:t>
            </a:r>
            <a:r>
              <a:rPr dirty="0" sz="1000" spc="-10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harm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suffer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direct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physical,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psychological,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economic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 a result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entitled, after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assessment,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financial  or other assistance to compensate them equitably for any temporary or permanent  impairment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disability.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death,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participant’s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dependents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entitled</a:t>
            </a:r>
            <a:r>
              <a:rPr dirty="0" sz="1000" spc="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30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34148" y="795642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985" cy="7395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financial compensation. The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 should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in-built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mitigating research related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harm.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researcher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responsible for reporting all SAEs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within 24 hours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knowledge. Reporting of SAE may be done through email or fax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communication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(including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non-working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days).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 within 14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days.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reviewing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relatedness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SAE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reported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quantum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assistance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  to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clinical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trials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under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purview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CDSCO,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timeline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procedures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notified from time to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889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participants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who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suffer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harm,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whether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related or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not,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offered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care,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psycho-social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support,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referrals,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facilities,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Medical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management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free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harm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related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research.</a:t>
            </a:r>
            <a:endParaRPr sz="1000">
              <a:latin typeface="Times New Roman"/>
              <a:cs typeface="Times New Roman"/>
            </a:endParaRPr>
          </a:p>
          <a:p>
            <a:pPr algn="just" lvl="3" marL="732155" marR="889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Compensation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given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any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participant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when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injury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related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arms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intervention, control and standard 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While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deliberating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quantum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compensation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awarded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participants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who have suffered research-related injury, the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should consider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aspects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(interventional,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observational,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etc.),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extent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injury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(temporary/permanent, short/long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term), loss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wages,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other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sponsored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research,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responsibility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sponsor (whether a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pharmaceutical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company,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government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non-governmental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organization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(NGO),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national or international/bilateral/multilateral donor agency/institution)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 insurance coverage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 for research  related injury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budget.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recorded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reported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according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pre-planned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timetable,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 of risk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recommended by 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89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investigator initiated research/student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investigator/institution where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conducted becomes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889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responsibility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host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institution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provide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compensation </a:t>
            </a:r>
            <a:r>
              <a:rPr dirty="0" sz="1000" spc="110">
                <a:solidFill>
                  <a:srgbClr val="231F20"/>
                </a:solidFill>
                <a:latin typeface="Times New Roman"/>
                <a:cs typeface="Times New Roman"/>
              </a:rPr>
              <a:t>and/or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cover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insurance for research related injury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to be paid as decided by 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1417789"/>
            <a:ext cx="400050" cy="530225"/>
            <a:chOff x="6224394" y="141778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141778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309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487" y="1634121"/>
              <a:ext cx="73431" cy="1090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30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350" cy="723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institution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create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in-built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mechanism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provide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compensation, such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corpus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applications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grants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funding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agencies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–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national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agencies 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keep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budgetary provision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insurance coverage and/or compensation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7"/>
              <a:tabLst>
                <a:tab pos="372745" algn="l"/>
              </a:tabLst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Ancillary</a:t>
            </a:r>
            <a:r>
              <a:rPr dirty="0" sz="1000" spc="-10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care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offered free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non-research-related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or  incidental findings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occur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course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amount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undue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inducement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8"/>
              <a:tabLst>
                <a:tab pos="372745" algn="l"/>
              </a:tabLst>
            </a:pP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Conflict of</a:t>
            </a:r>
            <a:r>
              <a:rPr dirty="0" sz="1000" spc="-10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interest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Conflict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interest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(COI)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judgement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welfare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validity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tends to be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unduly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influenced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secondary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interest,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financial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non-financial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(personal,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academic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political).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level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sponsors.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inherent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declare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outset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establish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it.</a:t>
            </a:r>
            <a:endParaRPr sz="1000">
              <a:latin typeface="Palladio Uralic"/>
              <a:cs typeface="Palladio Uralic"/>
            </a:endParaRPr>
          </a:p>
          <a:p>
            <a:pPr lvl="2" marL="372110" marR="889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identify,  mitigate conflicts of interest and educate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staff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conflicts.</a:t>
            </a:r>
            <a:endParaRPr sz="1000">
              <a:latin typeface="Palladio Uralic"/>
              <a:cs typeface="Palladio Uralic"/>
            </a:endParaRPr>
          </a:p>
          <a:p>
            <a:pPr lvl="2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must 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documents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disclosure 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affect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lvl="2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must evaluate each study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light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any disclosed interests and ensure 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mitigation 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taken.</a:t>
            </a:r>
            <a:endParaRPr sz="1000">
              <a:latin typeface="Palladio Uralic"/>
              <a:cs typeface="Palladio Uralic"/>
            </a:endParaRPr>
          </a:p>
          <a:p>
            <a:pPr lvl="2" marL="372110" marR="825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 within the EC should be declared and managed in accordance with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standard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operating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(SOPs)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630"/>
              </a:spcBef>
              <a:buAutoNum type="arabicPeriod" startAt="9"/>
              <a:tabLst>
                <a:tab pos="372110" algn="l"/>
                <a:tab pos="372745" algn="l"/>
              </a:tabLst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Selection </a:t>
            </a: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of vulnerable and special groups as research</a:t>
            </a:r>
            <a:r>
              <a:rPr dirty="0" sz="1000" spc="-15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groups and individuals may have an increased likelihood of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incurring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as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relatively (or absolutely) incapable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 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Characteristics that make individuals vulnerable are legal status – children; clinical 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cognitive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impairment,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unconsciousness;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situational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1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30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350" cy="7126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limited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economically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disadvantaged,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example,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 ethnic or religious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individuals/communities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hierarchical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relationships, institutionalized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persons, 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emergencies, language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barriers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cultural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differences).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general, such participants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research only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directly answering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health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requirements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group. On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equal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right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accruing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apply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them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 consideration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4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EC should determine vulnerability and ensure that additional safeguards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established.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also advise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regard. See section 6 for further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10"/>
              <a:tabLst>
                <a:tab pos="372745" algn="l"/>
              </a:tabLst>
            </a:pP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10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engagement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any size sharing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 geographical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beliefs,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culture, age,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gender, profession,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lifestyle,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meaningfully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mitigate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greater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responsiveness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ways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valuable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opinions.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degree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type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is being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advisory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board/group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(CAB/CAG) can act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interface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the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(from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drawn),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concerned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CAB should be such that they do not coerce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to participate in the research and also protect the rights and serve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community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or  special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engagement does not replace individual informed consent. It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ensures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community’s health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expectations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addressed,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 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designed and implemented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communicate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1417789"/>
            <a:ext cx="400050" cy="530225"/>
            <a:chOff x="6224394" y="1417789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141778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3098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487" y="1634121"/>
              <a:ext cx="73431" cy="1090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30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985" cy="5158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representative, local institution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department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help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dissemination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entire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sections 8 and 9 for further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372745" algn="l"/>
              </a:tabLst>
            </a:pP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Post </a:t>
            </a:r>
            <a:r>
              <a:rPr dirty="0" sz="1000" spc="-5" b="1">
                <a:solidFill>
                  <a:srgbClr val="309866"/>
                </a:solidFill>
                <a:latin typeface="Palladio Uralic"/>
                <a:cs typeface="Palladio Uralic"/>
              </a:rPr>
              <a:t>research access and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15" b="1">
                <a:solidFill>
                  <a:srgbClr val="309866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309866"/>
                </a:solidFill>
                <a:latin typeface="Palladio Uralic"/>
                <a:cs typeface="Palladio Uralic"/>
              </a:rPr>
              <a:t>sharing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benefits accruing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made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accessible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individuals,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whenever relevant.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Sometimes more than the benefit to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participant,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given 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an indirect way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living conditions, establishing counselling centres,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schools,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education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Efforts should be made to communicate the findings of the research study to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individuals/communities wherever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89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wherever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sharing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arrangements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described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  so that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 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arrangements during its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investigational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post-trial,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regulatory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approvals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priori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regarding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points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mentioned above (from 2.11.1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2.11.3).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studies with restricted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scope,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student projects, post study benefit to 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feasible,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conscious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  to 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steps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 better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1899767"/>
            <a:ext cx="5211445" cy="6219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715" indent="-360045">
              <a:lnSpc>
                <a:spcPct val="129200"/>
              </a:lnSpc>
              <a:spcBef>
                <a:spcPts val="100"/>
              </a:spcBef>
              <a:buFont typeface="Palladio Uralic"/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are dependent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integrity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researchers.  Scientists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significant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prevent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misuse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abide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prescribed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 professions,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disciplines and institutions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laws. All members of a  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uphold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fundamental  values of 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 conduct of research (RCR) involves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components: values;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policies; planning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conducting research; reviewing and  reporting research; and responsible authorship 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publication.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office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facilitate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grants,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oversee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RCR.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office  must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closely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undergraduate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postgraduate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students.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components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RCR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outlined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Values of</a:t>
            </a:r>
            <a:r>
              <a:rPr dirty="0" sz="1000" spc="-10" b="1">
                <a:solidFill>
                  <a:srgbClr val="F37B81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4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RCR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guided by shared values including honesty, accuracy, efficiency,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fairness,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objectivity,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reliability,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accountability,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transparency,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integrity,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current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best practices,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reflected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policies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RCR.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scientist as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responsible member of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society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vital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improving our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various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 problems and their solutions. All research components depend on cooperation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shared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expectations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inter-professional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Unethical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scientific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can destroy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public’s trust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negative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team.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scientists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teams,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meaningful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compromised.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resources  of 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precious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judiciously. Whereever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 they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seek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oppurtunities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translation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findings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 health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Contemporary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issues in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health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63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Emerging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Among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contemporary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0575" y="1390853"/>
            <a:ext cx="368554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20">
                <a:solidFill>
                  <a:srgbClr val="F37B81"/>
                </a:solidFill>
              </a:rPr>
              <a:t>RESPONSIBLE </a:t>
            </a:r>
            <a:r>
              <a:rPr dirty="0" sz="2000" spc="-545">
                <a:solidFill>
                  <a:srgbClr val="F37B81"/>
                </a:solidFill>
              </a:rPr>
              <a:t>CONDUCT </a:t>
            </a:r>
            <a:r>
              <a:rPr dirty="0" sz="2000" spc="-540">
                <a:solidFill>
                  <a:srgbClr val="F37B81"/>
                </a:solidFill>
              </a:rPr>
              <a:t>OF </a:t>
            </a:r>
            <a:r>
              <a:rPr dirty="0" sz="2000" spc="-505">
                <a:solidFill>
                  <a:srgbClr val="F37B81"/>
                </a:solidFill>
              </a:rPr>
              <a:t>RESEARCH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3</a:t>
            </a:r>
            <a:endParaRPr sz="11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6622196" y="0"/>
                </a:moveTo>
                <a:lnTo>
                  <a:pt x="0" y="0"/>
                </a:lnTo>
                <a:lnTo>
                  <a:pt x="0" y="216001"/>
                </a:lnTo>
                <a:lnTo>
                  <a:pt x="6622196" y="216001"/>
                </a:lnTo>
                <a:lnTo>
                  <a:pt x="6622196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715" cy="7323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833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recently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debate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underprivileged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 as  participants,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communities,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emerging technologies, etc. Continuing education is necessary to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keep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apprised of contemporary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Sensitivity to societal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cultural impact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 health</a:t>
            </a:r>
            <a:r>
              <a:rPr dirty="0" sz="1000" spc="-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understand the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cultural impact of research, one must analyse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health sector and general public engage with the results of biomedical and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essential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bear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planning,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conducting  and evaluating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will improve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accountability and enhance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public,  private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political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advocacy.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 startAt="4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Mentoring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primary means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scientists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 knowledge,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succeeding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generations.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Mentors,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experience,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in ways above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beyond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what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gathered 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textbooks.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mentors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trainees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enable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trainees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become responsible researchers. Mentors should ensure their trainees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honestly,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interfere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 resources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judiciously.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knowledgeable, teach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 that trainees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abilities. She/he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devote sufficient  time and be available 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debate and guide trainees ably.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encourage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trainees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trainee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communicating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her/his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needs.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372745" algn="l"/>
              </a:tabLst>
            </a:pPr>
            <a:r>
              <a:rPr dirty="0" sz="1000" b="1">
                <a:solidFill>
                  <a:srgbClr val="F37B81"/>
                </a:solidFill>
                <a:latin typeface="Palladio Uralic"/>
                <a:cs typeface="Palladio Uralic"/>
              </a:rPr>
              <a:t>Policies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The protection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5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establish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mechanisms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assign responsibilities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Additionally,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capture,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conflicts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interest,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reporting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scientific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misconduct, and appropriate initial and continuing training of researchers and EC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members.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websites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institutes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organizations.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 codes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Animal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experimentation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in experimentation on animals must follow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existing</a:t>
            </a:r>
            <a:r>
              <a:rPr dirty="0" sz="1000" spc="-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Prevention of Cruelty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Animals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1960,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899" y="1913757"/>
            <a:ext cx="4100829" cy="576262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Compiled </a:t>
            </a:r>
            <a:r>
              <a:rPr dirty="0" sz="850" spc="25">
                <a:solidFill>
                  <a:srgbClr val="231F20"/>
                </a:solidFill>
                <a:latin typeface="Palladio Uralic"/>
                <a:cs typeface="Palladio Uralic"/>
              </a:rPr>
              <a:t>&amp;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Edited</a:t>
            </a:r>
            <a:r>
              <a:rPr dirty="0" sz="8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by:</a:t>
            </a:r>
            <a:endParaRPr sz="8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Roli</a:t>
            </a:r>
            <a:r>
              <a:rPr dirty="0" sz="85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Mathur</a:t>
            </a:r>
            <a:endParaRPr sz="850">
              <a:latin typeface="Palladio Uralic"/>
              <a:cs typeface="Palladio Uralic"/>
            </a:endParaRPr>
          </a:p>
          <a:p>
            <a:pPr marL="12700" marR="2729230">
              <a:lnSpc>
                <a:spcPct val="149000"/>
              </a:lnSpc>
            </a:pP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Head, </a:t>
            </a:r>
            <a:r>
              <a:rPr dirty="0" sz="850" spc="20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Bioethics</a:t>
            </a:r>
            <a:r>
              <a:rPr dirty="0" sz="85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Unit  NCDIR,</a:t>
            </a:r>
            <a:r>
              <a:rPr dirty="0" sz="85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8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Published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by:</a:t>
            </a:r>
            <a:endParaRPr sz="8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Director-General</a:t>
            </a:r>
            <a:endParaRPr sz="850">
              <a:latin typeface="Palladio Uralic"/>
              <a:cs typeface="Palladio Uralic"/>
            </a:endParaRPr>
          </a:p>
          <a:p>
            <a:pPr marL="12700" marR="2311400">
              <a:lnSpc>
                <a:spcPct val="149000"/>
              </a:lnSpc>
            </a:pP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Research  New Delhi 110 029 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www.icmr.nic.in</a:t>
            </a:r>
            <a:endParaRPr sz="8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850" spc="10" b="1" i="1">
                <a:solidFill>
                  <a:srgbClr val="231F20"/>
                </a:solidFill>
                <a:latin typeface="TeXGyrePagella"/>
                <a:cs typeface="TeXGyrePagella"/>
              </a:rPr>
              <a:t>ISBN:</a:t>
            </a:r>
            <a:r>
              <a:rPr dirty="0" sz="850" b="1" i="1">
                <a:solidFill>
                  <a:srgbClr val="231F20"/>
                </a:solidFill>
                <a:latin typeface="TeXGyrePagella"/>
                <a:cs typeface="TeXGyrePagella"/>
              </a:rPr>
              <a:t> </a:t>
            </a:r>
            <a:r>
              <a:rPr dirty="0" sz="850" spc="15" b="1" i="1">
                <a:solidFill>
                  <a:srgbClr val="231F20"/>
                </a:solidFill>
                <a:latin typeface="TeXGyrePagella"/>
                <a:cs typeface="TeXGyrePagella"/>
              </a:rPr>
              <a:t>978-81-910091-94</a:t>
            </a:r>
            <a:endParaRPr sz="85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</a:pPr>
            <a:r>
              <a:rPr dirty="0" sz="850" spc="15" b="1" i="1">
                <a:solidFill>
                  <a:srgbClr val="231F20"/>
                </a:solidFill>
                <a:latin typeface="TeXGyrePagella"/>
                <a:cs typeface="TeXGyrePagella"/>
              </a:rPr>
              <a:t>October,</a:t>
            </a:r>
            <a:r>
              <a:rPr dirty="0" sz="850" b="1" i="1">
                <a:solidFill>
                  <a:srgbClr val="231F20"/>
                </a:solidFill>
                <a:latin typeface="TeXGyrePagella"/>
                <a:cs typeface="TeXGyrePagella"/>
              </a:rPr>
              <a:t> </a:t>
            </a:r>
            <a:r>
              <a:rPr dirty="0" sz="850" spc="15" b="1" i="1">
                <a:solidFill>
                  <a:srgbClr val="231F20"/>
                </a:solidFill>
                <a:latin typeface="TeXGyrePagella"/>
                <a:cs typeface="TeXGyrePagella"/>
              </a:rPr>
              <a:t>2017</a:t>
            </a:r>
            <a:endParaRPr sz="85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baseline="3267" sz="1275" spc="15" b="1" i="1">
                <a:solidFill>
                  <a:srgbClr val="231F20"/>
                </a:solidFill>
                <a:latin typeface="TeXGyrePagella"/>
                <a:cs typeface="TeXGyrePagella"/>
              </a:rPr>
              <a:t>Price: </a:t>
            </a:r>
            <a:r>
              <a:rPr dirty="0" sz="850" spc="15" i="1">
                <a:solidFill>
                  <a:srgbClr val="231F20"/>
                </a:solidFill>
                <a:latin typeface="Arimo"/>
                <a:cs typeface="Arimo"/>
              </a:rPr>
              <a:t>₹</a:t>
            </a:r>
            <a:r>
              <a:rPr dirty="0" sz="850" spc="-30" i="1">
                <a:solidFill>
                  <a:srgbClr val="231F20"/>
                </a:solidFill>
                <a:latin typeface="Arimo"/>
                <a:cs typeface="Arimo"/>
              </a:rPr>
              <a:t> </a:t>
            </a:r>
            <a:r>
              <a:rPr dirty="0" baseline="3267" sz="1275" spc="15" b="1" i="1">
                <a:solidFill>
                  <a:srgbClr val="231F20"/>
                </a:solidFill>
                <a:latin typeface="TeXGyrePagella"/>
                <a:cs typeface="TeXGyrePagella"/>
              </a:rPr>
              <a:t>500.00</a:t>
            </a:r>
            <a:endParaRPr baseline="3267" sz="1275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50" spc="20">
                <a:solidFill>
                  <a:srgbClr val="231F20"/>
                </a:solidFill>
                <a:latin typeface="Palladio Uralic"/>
                <a:cs typeface="Palladio Uralic"/>
              </a:rPr>
              <a:t>©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Copyright Indian Council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49000"/>
              </a:lnSpc>
              <a:spcBef>
                <a:spcPts val="755"/>
              </a:spcBef>
            </a:pP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content from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book is permitted for all non-commercial purposes 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giving</a:t>
            </a:r>
            <a:r>
              <a:rPr dirty="0" sz="8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full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acknowledgement</a:t>
            </a:r>
            <a:r>
              <a:rPr dirty="0" sz="8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8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shall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8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held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liable</a:t>
            </a:r>
            <a:r>
              <a:rPr dirty="0" sz="8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8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damages 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whatsoever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result of the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use or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application of the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contents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document.  </a:t>
            </a:r>
            <a:r>
              <a:rPr dirty="0" sz="850" spc="20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reserves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right to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update and change the contents without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notice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accepts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liability for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errors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or omissions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regard.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Care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has been taken  to present the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accurately, however the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reader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urged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check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latest 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notifications/rules/regulations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by GOI from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time to</a:t>
            </a:r>
            <a:r>
              <a:rPr dirty="0" sz="85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time.</a:t>
            </a:r>
            <a:endParaRPr sz="8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0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850" spc="15" b="1" i="1">
                <a:solidFill>
                  <a:srgbClr val="231F20"/>
                </a:solidFill>
                <a:latin typeface="TeXGyrePagella"/>
                <a:cs typeface="TeXGyrePagella"/>
              </a:rPr>
              <a:t>Design </a:t>
            </a:r>
            <a:r>
              <a:rPr dirty="0" sz="850" spc="10" b="1" i="1">
                <a:solidFill>
                  <a:srgbClr val="231F20"/>
                </a:solidFill>
                <a:latin typeface="TeXGyrePagella"/>
                <a:cs typeface="TeXGyrePagella"/>
              </a:rPr>
              <a:t>and</a:t>
            </a:r>
            <a:r>
              <a:rPr dirty="0" sz="850" spc="-10" b="1" i="1">
                <a:solidFill>
                  <a:srgbClr val="231F20"/>
                </a:solidFill>
                <a:latin typeface="TeXGyrePagella"/>
                <a:cs typeface="TeXGyrePagella"/>
              </a:rPr>
              <a:t> </a:t>
            </a:r>
            <a:r>
              <a:rPr dirty="0" sz="850" spc="10" b="1" i="1">
                <a:solidFill>
                  <a:srgbClr val="231F20"/>
                </a:solidFill>
                <a:latin typeface="TeXGyrePagella"/>
                <a:cs typeface="TeXGyrePagella"/>
              </a:rPr>
              <a:t>layout:</a:t>
            </a:r>
            <a:endParaRPr sz="85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The cover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page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drawing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depicts the sections of </a:t>
            </a:r>
            <a:r>
              <a:rPr dirty="0" sz="850" spc="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85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document.</a:t>
            </a:r>
            <a:endParaRPr sz="8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Tejeswini Padma,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Kalyani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Thakur,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Rajib </a:t>
            </a:r>
            <a:r>
              <a:rPr dirty="0" sz="850" spc="20">
                <a:solidFill>
                  <a:srgbClr val="231F20"/>
                </a:solidFill>
                <a:latin typeface="Palladio Uralic"/>
                <a:cs typeface="Palladio Uralic"/>
              </a:rPr>
              <a:t>K </a:t>
            </a:r>
            <a:r>
              <a:rPr dirty="0" sz="850" spc="15">
                <a:solidFill>
                  <a:srgbClr val="231F20"/>
                </a:solidFill>
                <a:latin typeface="Palladio Uralic"/>
                <a:cs typeface="Palladio Uralic"/>
              </a:rPr>
              <a:t>Hazam and Monesh B</a:t>
            </a:r>
            <a:r>
              <a:rPr dirty="0" sz="8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>
                <a:solidFill>
                  <a:srgbClr val="231F20"/>
                </a:solidFill>
                <a:latin typeface="Palladio Uralic"/>
                <a:cs typeface="Palladio Uralic"/>
              </a:rPr>
              <a:t>Vishwakarma</a:t>
            </a:r>
            <a:endParaRPr sz="8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" y="516750"/>
            <a:ext cx="6620509" cy="216535"/>
          </a:xfrm>
          <a:custGeom>
            <a:avLst/>
            <a:gdLst/>
            <a:ahLst/>
            <a:cxnLst/>
            <a:rect l="l" t="t" r="r" b="b"/>
            <a:pathLst>
              <a:path w="6620509" h="216534">
                <a:moveTo>
                  <a:pt x="0" y="216001"/>
                </a:moveTo>
                <a:lnTo>
                  <a:pt x="6620395" y="216001"/>
                </a:lnTo>
                <a:lnTo>
                  <a:pt x="6620395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2003869"/>
            <a:ext cx="400050" cy="530225"/>
            <a:chOff x="6224394" y="2003869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200386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37B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8084" y="2220201"/>
              <a:ext cx="72224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64003" y="4845265"/>
            <a:ext cx="5039995" cy="2881630"/>
            <a:chOff x="864003" y="4845265"/>
            <a:chExt cx="5039995" cy="2881630"/>
          </a:xfrm>
        </p:grpSpPr>
        <p:sp>
          <p:nvSpPr>
            <p:cNvPr id="10" name="object 10"/>
            <p:cNvSpPr/>
            <p:nvPr/>
          </p:nvSpPr>
          <p:spPr>
            <a:xfrm>
              <a:off x="868766" y="4850028"/>
              <a:ext cx="5030470" cy="2872105"/>
            </a:xfrm>
            <a:custGeom>
              <a:avLst/>
              <a:gdLst/>
              <a:ahLst/>
              <a:cxnLst/>
              <a:rect l="l" t="t" r="r" b="b"/>
              <a:pathLst>
                <a:path w="5030470" h="2872104">
                  <a:moveTo>
                    <a:pt x="4878070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719654"/>
                  </a:lnTo>
                  <a:lnTo>
                    <a:pt x="2381" y="2807760"/>
                  </a:lnTo>
                  <a:lnTo>
                    <a:pt x="19050" y="2853004"/>
                  </a:lnTo>
                  <a:lnTo>
                    <a:pt x="64293" y="2869672"/>
                  </a:lnTo>
                  <a:lnTo>
                    <a:pt x="152400" y="2872054"/>
                  </a:lnTo>
                  <a:lnTo>
                    <a:pt x="4878070" y="2872054"/>
                  </a:lnTo>
                  <a:lnTo>
                    <a:pt x="4966176" y="2869672"/>
                  </a:lnTo>
                  <a:lnTo>
                    <a:pt x="5011420" y="2853004"/>
                  </a:lnTo>
                  <a:lnTo>
                    <a:pt x="5028088" y="2807760"/>
                  </a:lnTo>
                  <a:lnTo>
                    <a:pt x="5030470" y="2719654"/>
                  </a:lnTo>
                  <a:lnTo>
                    <a:pt x="5030470" y="152400"/>
                  </a:lnTo>
                  <a:lnTo>
                    <a:pt x="5028088" y="64293"/>
                  </a:lnTo>
                  <a:lnTo>
                    <a:pt x="5011420" y="19050"/>
                  </a:lnTo>
                  <a:lnTo>
                    <a:pt x="4966176" y="2381"/>
                  </a:lnTo>
                  <a:lnTo>
                    <a:pt x="4878070" y="0"/>
                  </a:lnTo>
                  <a:close/>
                </a:path>
              </a:pathLst>
            </a:custGeom>
            <a:solidFill>
              <a:srgbClr val="FEF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68766" y="4850028"/>
              <a:ext cx="5030470" cy="2872105"/>
            </a:xfrm>
            <a:custGeom>
              <a:avLst/>
              <a:gdLst/>
              <a:ahLst/>
              <a:cxnLst/>
              <a:rect l="l" t="t" r="r" b="b"/>
              <a:pathLst>
                <a:path w="5030470" h="2872104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719654"/>
                  </a:lnTo>
                  <a:lnTo>
                    <a:pt x="2381" y="2807760"/>
                  </a:lnTo>
                  <a:lnTo>
                    <a:pt x="19050" y="2853004"/>
                  </a:lnTo>
                  <a:lnTo>
                    <a:pt x="64293" y="2869672"/>
                  </a:lnTo>
                  <a:lnTo>
                    <a:pt x="152400" y="2872054"/>
                  </a:lnTo>
                  <a:lnTo>
                    <a:pt x="4878070" y="2872054"/>
                  </a:lnTo>
                  <a:lnTo>
                    <a:pt x="4966176" y="2869672"/>
                  </a:lnTo>
                  <a:lnTo>
                    <a:pt x="5011420" y="2853004"/>
                  </a:lnTo>
                  <a:lnTo>
                    <a:pt x="5028088" y="2807760"/>
                  </a:lnTo>
                  <a:lnTo>
                    <a:pt x="5030470" y="2719654"/>
                  </a:lnTo>
                  <a:lnTo>
                    <a:pt x="5030470" y="152400"/>
                  </a:lnTo>
                  <a:lnTo>
                    <a:pt x="5028088" y="64293"/>
                  </a:lnTo>
                  <a:lnTo>
                    <a:pt x="5011420" y="19050"/>
                  </a:lnTo>
                  <a:lnTo>
                    <a:pt x="4966176" y="2381"/>
                  </a:lnTo>
                  <a:lnTo>
                    <a:pt x="4878070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37B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403995" y="4616868"/>
            <a:ext cx="3960495" cy="167640"/>
          </a:xfrm>
          <a:custGeom>
            <a:avLst/>
            <a:gdLst/>
            <a:ahLst/>
            <a:cxnLst/>
            <a:rect l="l" t="t" r="r" b="b"/>
            <a:pathLst>
              <a:path w="3960495" h="167639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896499" y="167398"/>
                </a:lnTo>
                <a:lnTo>
                  <a:pt x="3933210" y="166406"/>
                </a:lnTo>
                <a:lnTo>
                  <a:pt x="3952062" y="159461"/>
                </a:lnTo>
                <a:lnTo>
                  <a:pt x="3959007" y="140609"/>
                </a:lnTo>
                <a:lnTo>
                  <a:pt x="3959999" y="103898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F79F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05699" y="527100"/>
            <a:ext cx="5426710" cy="7371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4993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4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473709" marR="120014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1982,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Breeding and Experimentation Rules, 1998,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2001 and 2006,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Guidelines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(Indian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  Academy,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1982,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2000),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Guidelines on Humane Care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Laboratory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2006, Committee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Purpose of Control and Supervision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Experiments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(CPSCSEA)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Laboratory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Facilities,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2003</a:t>
            </a:r>
            <a:r>
              <a:rPr dirty="0" baseline="60606" sz="825" spc="-7">
                <a:solidFill>
                  <a:srgbClr val="231F20"/>
                </a:solidFill>
                <a:latin typeface="Palladio Uralic"/>
                <a:cs typeface="Palladio Uralic"/>
              </a:rPr>
              <a:t>18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Rehabilitation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Animals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2010.</a:t>
            </a:r>
            <a:endParaRPr sz="1000">
              <a:latin typeface="Palladio Uralic"/>
              <a:cs typeface="Palladio Uralic"/>
            </a:endParaRPr>
          </a:p>
          <a:p>
            <a:pPr algn="just" lvl="1" marL="474345" indent="-360045">
              <a:lnSpc>
                <a:spcPct val="100000"/>
              </a:lnSpc>
              <a:spcBef>
                <a:spcPts val="765"/>
              </a:spcBef>
              <a:buAutoNum type="arabicPeriod" startAt="3"/>
              <a:tabLst>
                <a:tab pos="474345" algn="l"/>
              </a:tabLst>
            </a:pP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Planning and conducting research </a:t>
            </a:r>
            <a:r>
              <a:rPr dirty="0" sz="1000" b="1">
                <a:solidFill>
                  <a:srgbClr val="F37B81"/>
                </a:solidFill>
                <a:latin typeface="Palladio Uralic"/>
                <a:cs typeface="Palladio Uralic"/>
              </a:rPr>
              <a:t>–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10" b="1">
                <a:solidFill>
                  <a:srgbClr val="F37B81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  <a:p>
            <a:pPr algn="just" lvl="2" marL="4743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743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Conflict 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interest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  <a:p>
            <a:pPr algn="just" marL="473709" marR="1193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whereby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judgement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concerning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  interest,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welfare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validity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perceived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be unduly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secondary interest.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secondary interest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financial 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non-financial, personal, academic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political. This 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inherently wrong,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  can influence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choice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recruitment and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retention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interpretation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identify,  mitigate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  or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 of institution. Research institutions, researchers and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 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steps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3.1.</a:t>
            </a:r>
            <a:endParaRPr sz="1000">
              <a:latin typeface="Palladio Uralic"/>
              <a:cs typeface="Palladio Uralic"/>
            </a:endParaRPr>
          </a:p>
          <a:p>
            <a:pPr algn="ctr" marL="128270">
              <a:lnSpc>
                <a:spcPct val="100000"/>
              </a:lnSpc>
              <a:spcBef>
                <a:spcPts val="969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3.1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Identifying, mitigating and managing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endParaRPr sz="1000">
              <a:latin typeface="Palladio Uralic"/>
              <a:cs typeface="Palladio Uralic"/>
            </a:endParaRPr>
          </a:p>
          <a:p>
            <a:pPr marL="365760">
              <a:lnSpc>
                <a:spcPct val="100000"/>
              </a:lnSpc>
              <a:spcBef>
                <a:spcPts val="975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broad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responsibilities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involved in research, with respect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COI, 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below:</a:t>
            </a:r>
            <a:endParaRPr sz="900">
              <a:latin typeface="Palladio Uralic"/>
              <a:cs typeface="Palladio Uralic"/>
            </a:endParaRPr>
          </a:p>
          <a:p>
            <a:pPr lvl="3" marL="546100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46735" algn="l"/>
              </a:tabLst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 institutions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must:</a:t>
            </a:r>
            <a:endParaRPr sz="900">
              <a:latin typeface="Palladio Uralic"/>
              <a:cs typeface="Palladio Uralic"/>
            </a:endParaRPr>
          </a:p>
          <a:p>
            <a:pPr lvl="4" marL="7258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72644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develop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policies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SOPs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address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COI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dynamic,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transparent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actively</a:t>
            </a:r>
            <a:endParaRPr sz="900">
              <a:latin typeface="Times New Roman"/>
              <a:cs typeface="Times New Roman"/>
            </a:endParaRPr>
          </a:p>
          <a:p>
            <a:pPr marL="72580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communicated;</a:t>
            </a:r>
            <a:endParaRPr sz="900">
              <a:latin typeface="Palladio Uralic"/>
              <a:cs typeface="Palladio Uralic"/>
            </a:endParaRPr>
          </a:p>
          <a:p>
            <a:pPr lvl="4" marL="725805" indent="-180340">
              <a:lnSpc>
                <a:spcPct val="100000"/>
              </a:lnSpc>
              <a:spcBef>
                <a:spcPts val="464"/>
              </a:spcBef>
              <a:buChar char="•"/>
              <a:tabLst>
                <a:tab pos="726440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implement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policies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procedures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address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COI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conflicts of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commitment,</a:t>
            </a:r>
            <a:r>
              <a:rPr dirty="0" sz="9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  <a:p>
            <a:pPr marL="72580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educate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staff about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policies;</a:t>
            </a:r>
            <a:endParaRPr sz="900">
              <a:latin typeface="Palladio Uralic"/>
              <a:cs typeface="Palladio Uralic"/>
            </a:endParaRPr>
          </a:p>
          <a:p>
            <a:pPr lvl="4" marL="7258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726440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monitor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check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results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accuracy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objectivity;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  <a:p>
            <a:pPr lvl="4" marL="7258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726440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interfere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functioning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decision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making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EC.</a:t>
            </a:r>
            <a:endParaRPr sz="900">
              <a:latin typeface="Times New Roman"/>
              <a:cs typeface="Times New Roman"/>
            </a:endParaRPr>
          </a:p>
          <a:p>
            <a:pPr lvl="3" marL="546100" indent="-180975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546735" algn="l"/>
              </a:tabLst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must:</a:t>
            </a:r>
            <a:endParaRPr sz="900">
              <a:latin typeface="Palladio Uralic"/>
              <a:cs typeface="Palladio Uralic"/>
            </a:endParaRPr>
          </a:p>
          <a:p>
            <a:pPr lvl="4" marL="7258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726440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ensure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that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documents submitted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include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disclosure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COI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(financial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non-</a:t>
            </a:r>
            <a:endParaRPr sz="900">
              <a:latin typeface="Times New Roman"/>
              <a:cs typeface="Times New Roman"/>
            </a:endParaRPr>
          </a:p>
          <a:p>
            <a:pPr marL="72580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financial)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affect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endParaRPr sz="900">
              <a:latin typeface="Palladio Uralic"/>
              <a:cs typeface="Palladio Uralic"/>
            </a:endParaRPr>
          </a:p>
          <a:p>
            <a:pPr lvl="4" marL="7258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726440" algn="l"/>
              </a:tabLst>
            </a:pP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guard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against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conflicts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commitment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arise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situations</a:t>
            </a:r>
            <a:r>
              <a:rPr dirty="0" sz="9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place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competing</a:t>
            </a:r>
            <a:endParaRPr sz="900">
              <a:latin typeface="Times New Roman"/>
              <a:cs typeface="Times New Roman"/>
            </a:endParaRPr>
          </a:p>
          <a:p>
            <a:pPr marL="72580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demands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 researchers’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loyalties;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lvl="4" marL="725805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726440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prevent</a:t>
            </a:r>
            <a:r>
              <a:rPr dirty="0" sz="9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intellectual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personal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conflicts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ensuring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they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do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9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serve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reviewers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endParaRPr sz="900">
              <a:latin typeface="Times New Roman"/>
              <a:cs typeface="Times New Roman"/>
            </a:endParaRPr>
          </a:p>
          <a:p>
            <a:pPr marL="72580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publications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submitted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close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colleagues, relatives and/or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students.</a:t>
            </a:r>
            <a:endParaRPr sz="900">
              <a:latin typeface="Palladio Uralic"/>
              <a:cs typeface="Palladio Uralic"/>
            </a:endParaRPr>
          </a:p>
          <a:p>
            <a:pPr algn="ctr" marL="4704715">
              <a:lnSpc>
                <a:spcPct val="100000"/>
              </a:lnSpc>
              <a:spcBef>
                <a:spcPts val="45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6622196" y="0"/>
                </a:moveTo>
                <a:lnTo>
                  <a:pt x="0" y="0"/>
                </a:lnTo>
                <a:lnTo>
                  <a:pt x="0" y="216001"/>
                </a:lnTo>
                <a:lnTo>
                  <a:pt x="6622196" y="216001"/>
                </a:lnTo>
                <a:lnTo>
                  <a:pt x="6622196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3385" y="527100"/>
            <a:ext cx="207263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4003" y="900010"/>
            <a:ext cx="5039995" cy="1350010"/>
            <a:chOff x="864003" y="900010"/>
            <a:chExt cx="5039995" cy="1350010"/>
          </a:xfrm>
        </p:grpSpPr>
        <p:sp>
          <p:nvSpPr>
            <p:cNvPr id="8" name="object 8"/>
            <p:cNvSpPr/>
            <p:nvPr/>
          </p:nvSpPr>
          <p:spPr>
            <a:xfrm>
              <a:off x="868766" y="904773"/>
              <a:ext cx="5030470" cy="1340485"/>
            </a:xfrm>
            <a:custGeom>
              <a:avLst/>
              <a:gdLst/>
              <a:ahLst/>
              <a:cxnLst/>
              <a:rect l="l" t="t" r="r" b="b"/>
              <a:pathLst>
                <a:path w="5030470" h="1340485">
                  <a:moveTo>
                    <a:pt x="4878070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88072"/>
                  </a:lnTo>
                  <a:lnTo>
                    <a:pt x="2381" y="1276178"/>
                  </a:lnTo>
                  <a:lnTo>
                    <a:pt x="19050" y="1321422"/>
                  </a:lnTo>
                  <a:lnTo>
                    <a:pt x="64293" y="1338091"/>
                  </a:lnTo>
                  <a:lnTo>
                    <a:pt x="152400" y="1340472"/>
                  </a:lnTo>
                  <a:lnTo>
                    <a:pt x="4878070" y="1340472"/>
                  </a:lnTo>
                  <a:lnTo>
                    <a:pt x="4966176" y="1338091"/>
                  </a:lnTo>
                  <a:lnTo>
                    <a:pt x="5011420" y="1321422"/>
                  </a:lnTo>
                  <a:lnTo>
                    <a:pt x="5028088" y="1276178"/>
                  </a:lnTo>
                  <a:lnTo>
                    <a:pt x="5030470" y="1188072"/>
                  </a:lnTo>
                  <a:lnTo>
                    <a:pt x="5030470" y="152400"/>
                  </a:lnTo>
                  <a:lnTo>
                    <a:pt x="5028088" y="64293"/>
                  </a:lnTo>
                  <a:lnTo>
                    <a:pt x="5011420" y="19050"/>
                  </a:lnTo>
                  <a:lnTo>
                    <a:pt x="4966176" y="2381"/>
                  </a:lnTo>
                  <a:lnTo>
                    <a:pt x="4878070" y="0"/>
                  </a:lnTo>
                  <a:close/>
                </a:path>
              </a:pathLst>
            </a:custGeom>
            <a:solidFill>
              <a:srgbClr val="FEF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68766" y="904773"/>
              <a:ext cx="5030470" cy="1340485"/>
            </a:xfrm>
            <a:custGeom>
              <a:avLst/>
              <a:gdLst/>
              <a:ahLst/>
              <a:cxnLst/>
              <a:rect l="l" t="t" r="r" b="b"/>
              <a:pathLst>
                <a:path w="5030470" h="134048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88072"/>
                  </a:lnTo>
                  <a:lnTo>
                    <a:pt x="2381" y="1276178"/>
                  </a:lnTo>
                  <a:lnTo>
                    <a:pt x="19050" y="1321422"/>
                  </a:lnTo>
                  <a:lnTo>
                    <a:pt x="64293" y="1338091"/>
                  </a:lnTo>
                  <a:lnTo>
                    <a:pt x="152400" y="1340472"/>
                  </a:lnTo>
                  <a:lnTo>
                    <a:pt x="4878070" y="1340472"/>
                  </a:lnTo>
                  <a:lnTo>
                    <a:pt x="4966176" y="1338091"/>
                  </a:lnTo>
                  <a:lnTo>
                    <a:pt x="5011420" y="1321422"/>
                  </a:lnTo>
                  <a:lnTo>
                    <a:pt x="5028088" y="1276178"/>
                  </a:lnTo>
                  <a:lnTo>
                    <a:pt x="5030470" y="1188072"/>
                  </a:lnTo>
                  <a:lnTo>
                    <a:pt x="5030470" y="152400"/>
                  </a:lnTo>
                  <a:lnTo>
                    <a:pt x="5028088" y="64293"/>
                  </a:lnTo>
                  <a:lnTo>
                    <a:pt x="5011420" y="19050"/>
                  </a:lnTo>
                  <a:lnTo>
                    <a:pt x="4966176" y="2381"/>
                  </a:lnTo>
                  <a:lnTo>
                    <a:pt x="4878070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37B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07299" y="870444"/>
            <a:ext cx="5212080" cy="6931659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444500" indent="-180975">
              <a:lnSpc>
                <a:spcPct val="100000"/>
              </a:lnSpc>
              <a:spcBef>
                <a:spcPts val="560"/>
              </a:spcBef>
              <a:buAutoNum type="arabicPeriod" startAt="3"/>
              <a:tabLst>
                <a:tab pos="445134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must:</a:t>
            </a:r>
            <a:endParaRPr sz="900">
              <a:latin typeface="Palladio Uralic"/>
              <a:cs typeface="Palladio Uralic"/>
            </a:endParaRPr>
          </a:p>
          <a:p>
            <a:pPr lvl="1" marL="624205" indent="-303530">
              <a:lnSpc>
                <a:spcPct val="100000"/>
              </a:lnSpc>
              <a:spcBef>
                <a:spcPts val="459"/>
              </a:spcBef>
              <a:buChar char="•"/>
              <a:tabLst>
                <a:tab pos="624840" algn="l"/>
              </a:tabLst>
            </a:pP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evaluate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each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study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light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disclosed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COI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ensure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appropriate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action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taken</a:t>
            </a:r>
            <a:endParaRPr sz="900">
              <a:latin typeface="Times New Roman"/>
              <a:cs typeface="Times New Roman"/>
            </a:endParaRPr>
          </a:p>
          <a:p>
            <a:pPr marL="62420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mitigate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this;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lvl="1" marL="624205" indent="-302895">
              <a:lnSpc>
                <a:spcPct val="100000"/>
              </a:lnSpc>
              <a:spcBef>
                <a:spcPts val="465"/>
              </a:spcBef>
              <a:buChar char="•"/>
              <a:tabLst>
                <a:tab pos="624840" algn="l"/>
              </a:tabLst>
            </a:pP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require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members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disclose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their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own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COI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take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appropriate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measures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recuse</a:t>
            </a:r>
            <a:endParaRPr sz="900">
              <a:latin typeface="Times New Roman"/>
              <a:cs typeface="Times New Roman"/>
            </a:endParaRPr>
          </a:p>
          <a:p>
            <a:pPr marL="62420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themselves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from reviewing or decision making 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protocols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their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COI;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lvl="1" marL="624205" indent="-303530">
              <a:lnSpc>
                <a:spcPct val="100000"/>
              </a:lnSpc>
              <a:spcBef>
                <a:spcPts val="459"/>
              </a:spcBef>
              <a:buChar char="•"/>
              <a:tabLst>
                <a:tab pos="624840" algn="l"/>
              </a:tabLst>
            </a:pP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make appropriate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suggestions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management,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COI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detected at the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institutional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endParaRPr sz="900">
              <a:latin typeface="Times New Roman"/>
              <a:cs typeface="Times New Roman"/>
            </a:endParaRPr>
          </a:p>
          <a:p>
            <a:pPr marL="62420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level.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buAutoNum type="arabicPeriod" startAt="2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Data acquisition,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management,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sharing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ownership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no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single best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way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collect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data.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Different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collection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techniques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research. 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best practices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data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collection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involves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physical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process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recording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hard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copy,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soft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electronic copy, or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permanent forms. The physical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formats for recording  data vary considerably,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measurements or observations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photographs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interview recordings.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valuable, research data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properly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Institutes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receiving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funds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responsibilities for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budgets,</a:t>
            </a:r>
            <a:r>
              <a:rPr dirty="0" sz="1000" spc="-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regulatory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compliance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permissions/approvals to take 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and funding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move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another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Ownership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issues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responsibilities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need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carefully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worked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out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well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before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are collected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should ensure clarity about data ownership,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obligations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MoUs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vetted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and/or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biological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samples,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donors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(participants)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maintain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ownership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She/he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withdraw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unless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latter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measurement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mentioned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initial informed consent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document.</a:t>
            </a:r>
            <a:endParaRPr sz="1000">
              <a:latin typeface="Palladio Uralic"/>
              <a:cs typeface="Palladio Uralic"/>
            </a:endParaRPr>
          </a:p>
          <a:p>
            <a:pPr lvl="3" marL="732155" indent="-375285">
              <a:lnSpc>
                <a:spcPct val="100000"/>
              </a:lnSpc>
              <a:spcBef>
                <a:spcPts val="635"/>
              </a:spcBef>
              <a:buChar char="•"/>
              <a:tabLst>
                <a:tab pos="717550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Institutes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hosting/implementing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custodians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14">
                <a:solidFill>
                  <a:srgbClr val="231F20"/>
                </a:solidFill>
                <a:latin typeface="Times New Roman"/>
                <a:cs typeface="Times New Roman"/>
              </a:rPr>
              <a:t>data/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conducted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using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appropriate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reliable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methods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provide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reliable data.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use of inappropriate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compromises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 integrity of research data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avoided.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Quality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requires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attention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detail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every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step.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Proper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protocols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need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" y="516750"/>
            <a:ext cx="6620509" cy="216535"/>
          </a:xfrm>
          <a:custGeom>
            <a:avLst/>
            <a:gdLst/>
            <a:ahLst/>
            <a:cxnLst/>
            <a:rect l="l" t="t" r="r" b="b"/>
            <a:pathLst>
              <a:path w="6620509" h="216534">
                <a:moveTo>
                  <a:pt x="0" y="216001"/>
                </a:moveTo>
                <a:lnTo>
                  <a:pt x="6620395" y="216001"/>
                </a:lnTo>
                <a:lnTo>
                  <a:pt x="6620395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224394" y="2003869"/>
            <a:ext cx="400050" cy="530225"/>
            <a:chOff x="6224394" y="2003869"/>
            <a:chExt cx="400050" cy="530225"/>
          </a:xfrm>
        </p:grpSpPr>
        <p:sp>
          <p:nvSpPr>
            <p:cNvPr id="5" name="object 5"/>
            <p:cNvSpPr/>
            <p:nvPr/>
          </p:nvSpPr>
          <p:spPr>
            <a:xfrm>
              <a:off x="6224394" y="200386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37B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88084" y="2220201"/>
              <a:ext cx="72224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054795" y="2478785"/>
            <a:ext cx="4849495" cy="1598295"/>
            <a:chOff x="1054795" y="2478785"/>
            <a:chExt cx="4849495" cy="1598295"/>
          </a:xfrm>
        </p:grpSpPr>
        <p:sp>
          <p:nvSpPr>
            <p:cNvPr id="8" name="object 8"/>
            <p:cNvSpPr/>
            <p:nvPr/>
          </p:nvSpPr>
          <p:spPr>
            <a:xfrm>
              <a:off x="1059558" y="2483548"/>
              <a:ext cx="4839970" cy="1588770"/>
            </a:xfrm>
            <a:custGeom>
              <a:avLst/>
              <a:gdLst/>
              <a:ahLst/>
              <a:cxnLst/>
              <a:rect l="l" t="t" r="r" b="b"/>
              <a:pathLst>
                <a:path w="4839970" h="1588770">
                  <a:moveTo>
                    <a:pt x="4687277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436166"/>
                  </a:lnTo>
                  <a:lnTo>
                    <a:pt x="2381" y="1524273"/>
                  </a:lnTo>
                  <a:lnTo>
                    <a:pt x="19050" y="1569516"/>
                  </a:lnTo>
                  <a:lnTo>
                    <a:pt x="64293" y="1586185"/>
                  </a:lnTo>
                  <a:lnTo>
                    <a:pt x="152400" y="1588566"/>
                  </a:lnTo>
                  <a:lnTo>
                    <a:pt x="4687277" y="1588566"/>
                  </a:lnTo>
                  <a:lnTo>
                    <a:pt x="4775384" y="1586185"/>
                  </a:lnTo>
                  <a:lnTo>
                    <a:pt x="4820627" y="1569516"/>
                  </a:lnTo>
                  <a:lnTo>
                    <a:pt x="4837296" y="1524273"/>
                  </a:lnTo>
                  <a:lnTo>
                    <a:pt x="4839677" y="1436166"/>
                  </a:lnTo>
                  <a:lnTo>
                    <a:pt x="4839677" y="152400"/>
                  </a:lnTo>
                  <a:lnTo>
                    <a:pt x="4837296" y="64293"/>
                  </a:lnTo>
                  <a:lnTo>
                    <a:pt x="4820627" y="19050"/>
                  </a:lnTo>
                  <a:lnTo>
                    <a:pt x="4775384" y="2381"/>
                  </a:lnTo>
                  <a:lnTo>
                    <a:pt x="4687277" y="0"/>
                  </a:lnTo>
                  <a:close/>
                </a:path>
              </a:pathLst>
            </a:custGeom>
            <a:solidFill>
              <a:srgbClr val="FEF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9558" y="2483548"/>
              <a:ext cx="4839970" cy="1588770"/>
            </a:xfrm>
            <a:custGeom>
              <a:avLst/>
              <a:gdLst/>
              <a:ahLst/>
              <a:cxnLst/>
              <a:rect l="l" t="t" r="r" b="b"/>
              <a:pathLst>
                <a:path w="4839970" h="158877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436166"/>
                  </a:lnTo>
                  <a:lnTo>
                    <a:pt x="2381" y="1524273"/>
                  </a:lnTo>
                  <a:lnTo>
                    <a:pt x="19050" y="1569516"/>
                  </a:lnTo>
                  <a:lnTo>
                    <a:pt x="64293" y="1586185"/>
                  </a:lnTo>
                  <a:lnTo>
                    <a:pt x="152400" y="1588566"/>
                  </a:lnTo>
                  <a:lnTo>
                    <a:pt x="4687277" y="1588566"/>
                  </a:lnTo>
                  <a:lnTo>
                    <a:pt x="4775384" y="1586185"/>
                  </a:lnTo>
                  <a:lnTo>
                    <a:pt x="4820627" y="1569516"/>
                  </a:lnTo>
                  <a:lnTo>
                    <a:pt x="4837296" y="1524273"/>
                  </a:lnTo>
                  <a:lnTo>
                    <a:pt x="4839677" y="1436166"/>
                  </a:lnTo>
                  <a:lnTo>
                    <a:pt x="4839677" y="152400"/>
                  </a:lnTo>
                  <a:lnTo>
                    <a:pt x="4837296" y="64293"/>
                  </a:lnTo>
                  <a:lnTo>
                    <a:pt x="4820627" y="19050"/>
                  </a:lnTo>
                  <a:lnTo>
                    <a:pt x="4775384" y="2381"/>
                  </a:lnTo>
                  <a:lnTo>
                    <a:pt x="4687277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37B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499397" y="2207170"/>
            <a:ext cx="3960495" cy="167640"/>
          </a:xfrm>
          <a:custGeom>
            <a:avLst/>
            <a:gdLst/>
            <a:ahLst/>
            <a:cxnLst/>
            <a:rect l="l" t="t" r="r" b="b"/>
            <a:pathLst>
              <a:path w="3960495" h="167639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896499" y="167398"/>
                </a:lnTo>
                <a:lnTo>
                  <a:pt x="3933210" y="166406"/>
                </a:lnTo>
                <a:lnTo>
                  <a:pt x="3952062" y="159461"/>
                </a:lnTo>
                <a:lnTo>
                  <a:pt x="3959007" y="140609"/>
                </a:lnTo>
                <a:lnTo>
                  <a:pt x="3959999" y="103898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F79F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527100"/>
            <a:ext cx="521335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833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732155" marR="9525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accurately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interpreted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published.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 of poorly designed research wastes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avoided.</a:t>
            </a:r>
            <a:endParaRPr sz="100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285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cases,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authorization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needed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collection.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responsible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Box 3.2 for further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marL="971550">
              <a:lnSpc>
                <a:spcPct val="100000"/>
              </a:lnSpc>
              <a:spcBef>
                <a:spcPts val="1070"/>
              </a:spcBef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Box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3.2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requiring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authorization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collection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Palladio Uralic"/>
              <a:cs typeface="Palladio Uralic"/>
            </a:endParaRPr>
          </a:p>
          <a:p>
            <a:pPr marL="469265">
              <a:lnSpc>
                <a:spcPct val="100000"/>
              </a:lnSpc>
            </a:pP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types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cannot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getting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authorization:</a:t>
            </a:r>
            <a:endParaRPr sz="900">
              <a:latin typeface="Palladio Uralic"/>
              <a:cs typeface="Palladio Uralic"/>
            </a:endParaRPr>
          </a:p>
          <a:p>
            <a:pPr marL="64960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6502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animals in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endParaRPr sz="900">
              <a:latin typeface="Palladio Uralic"/>
              <a:cs typeface="Palladio Uralic"/>
            </a:endParaRPr>
          </a:p>
          <a:p>
            <a:pPr marL="649605" indent="-180975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6502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posted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websites;</a:t>
            </a:r>
            <a:endParaRPr sz="900">
              <a:latin typeface="Palladio Uralic"/>
              <a:cs typeface="Palladio Uralic"/>
            </a:endParaRPr>
          </a:p>
          <a:p>
            <a:pPr marL="64960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6502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hazardous materials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agents;</a:t>
            </a:r>
            <a:endParaRPr sz="900">
              <a:latin typeface="Palladio Uralic"/>
              <a:cs typeface="Palladio Uralic"/>
            </a:endParaRPr>
          </a:p>
          <a:p>
            <a:pPr marL="64960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6502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biological sample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storage and future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testing;</a:t>
            </a:r>
            <a:endParaRPr sz="900">
              <a:latin typeface="Palladio Uralic"/>
              <a:cs typeface="Palladio Uralic"/>
            </a:endParaRPr>
          </a:p>
          <a:p>
            <a:pPr marL="649605" indent="-180975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6502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some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libraries, databases and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archives;</a:t>
            </a:r>
            <a:endParaRPr sz="900">
              <a:latin typeface="Palladio Uralic"/>
              <a:cs typeface="Palladio Uralic"/>
            </a:endParaRPr>
          </a:p>
          <a:p>
            <a:pPr marL="64960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6502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published photographs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other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published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information;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marL="64960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6502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 copyrighted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patented processes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materials.</a:t>
            </a:r>
            <a:endParaRPr sz="900">
              <a:latin typeface="Palladio Uralic"/>
              <a:cs typeface="Palladio Uralic"/>
            </a:endParaRPr>
          </a:p>
          <a:p>
            <a:pPr algn="just" marL="732155" marR="7620" indent="-360045">
              <a:lnSpc>
                <a:spcPct val="129200"/>
              </a:lnSpc>
              <a:spcBef>
                <a:spcPts val="890"/>
              </a:spcBef>
              <a:buChar char="•"/>
              <a:tabLst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protection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storage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important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once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collected,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properly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protected,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needed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later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stage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confirm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findings,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establish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priority,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re-analysed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begins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accidental damage,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theft.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taken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reduce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of fire,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flood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 catastrophic events.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Computer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files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backed-up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back-up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saved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secure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 site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original data storage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site.</a:t>
            </a:r>
            <a:endParaRPr sz="1000">
              <a:latin typeface="Palladio Uralic"/>
              <a:cs typeface="Palladio Uralic"/>
            </a:endParaRPr>
          </a:p>
          <a:p>
            <a:pPr algn="just" marL="732155" marR="6985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sharing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important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 research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valuable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needs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be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shared,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deciding when and with whom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 may raise difficult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questions. Once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published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of an experiment,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generally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experiment,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check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domain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de-identified/anonymized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form, unless</a:t>
            </a:r>
            <a:r>
              <a:rPr dirty="0" sz="1000" spc="-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 otherwise,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permissions/re-consent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sought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unless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beforehand.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F37B81"/>
                </a:solidFill>
                <a:latin typeface="Palladio Uralic"/>
                <a:cs typeface="Palladio Uralic"/>
              </a:rPr>
              <a:t>3.4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Reviewing and reporting</a:t>
            </a:r>
            <a:r>
              <a:rPr dirty="0" sz="1000" spc="60" b="1">
                <a:solidFill>
                  <a:srgbClr val="F37B81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public’s trust in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published research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is an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essential component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17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6622196" y="0"/>
                </a:moveTo>
                <a:lnTo>
                  <a:pt x="0" y="0"/>
                </a:lnTo>
                <a:lnTo>
                  <a:pt x="0" y="216001"/>
                </a:lnTo>
                <a:lnTo>
                  <a:pt x="6622196" y="216001"/>
                </a:lnTo>
                <a:lnTo>
                  <a:pt x="6622196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3385" y="527100"/>
            <a:ext cx="207263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18181" y="4642484"/>
            <a:ext cx="4785995" cy="1552575"/>
            <a:chOff x="1118181" y="4642484"/>
            <a:chExt cx="4785995" cy="1552575"/>
          </a:xfrm>
        </p:grpSpPr>
        <p:sp>
          <p:nvSpPr>
            <p:cNvPr id="8" name="object 8"/>
            <p:cNvSpPr/>
            <p:nvPr/>
          </p:nvSpPr>
          <p:spPr>
            <a:xfrm>
              <a:off x="1122944" y="4647247"/>
              <a:ext cx="4776470" cy="1543050"/>
            </a:xfrm>
            <a:custGeom>
              <a:avLst/>
              <a:gdLst/>
              <a:ahLst/>
              <a:cxnLst/>
              <a:rect l="l" t="t" r="r" b="b"/>
              <a:pathLst>
                <a:path w="4776470" h="1543050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90446"/>
                  </a:lnTo>
                  <a:lnTo>
                    <a:pt x="2381" y="1478553"/>
                  </a:lnTo>
                  <a:lnTo>
                    <a:pt x="19050" y="1523796"/>
                  </a:lnTo>
                  <a:lnTo>
                    <a:pt x="64293" y="1540465"/>
                  </a:lnTo>
                  <a:lnTo>
                    <a:pt x="152400" y="1542846"/>
                  </a:lnTo>
                  <a:lnTo>
                    <a:pt x="4623904" y="1542846"/>
                  </a:lnTo>
                  <a:lnTo>
                    <a:pt x="4712011" y="1540465"/>
                  </a:lnTo>
                  <a:lnTo>
                    <a:pt x="4757254" y="1523796"/>
                  </a:lnTo>
                  <a:lnTo>
                    <a:pt x="4773923" y="1478553"/>
                  </a:lnTo>
                  <a:lnTo>
                    <a:pt x="4776304" y="1390446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EF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22944" y="4647247"/>
              <a:ext cx="4776470" cy="1543050"/>
            </a:xfrm>
            <a:custGeom>
              <a:avLst/>
              <a:gdLst/>
              <a:ahLst/>
              <a:cxnLst/>
              <a:rect l="l" t="t" r="r" b="b"/>
              <a:pathLst>
                <a:path w="4776470" h="154305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90446"/>
                  </a:lnTo>
                  <a:lnTo>
                    <a:pt x="2381" y="1478553"/>
                  </a:lnTo>
                  <a:lnTo>
                    <a:pt x="19050" y="1523796"/>
                  </a:lnTo>
                  <a:lnTo>
                    <a:pt x="64293" y="1540465"/>
                  </a:lnTo>
                  <a:lnTo>
                    <a:pt x="152400" y="1542846"/>
                  </a:lnTo>
                  <a:lnTo>
                    <a:pt x="4623904" y="1542846"/>
                  </a:lnTo>
                  <a:lnTo>
                    <a:pt x="4712011" y="1540465"/>
                  </a:lnTo>
                  <a:lnTo>
                    <a:pt x="4757254" y="1523796"/>
                  </a:lnTo>
                  <a:lnTo>
                    <a:pt x="4773923" y="1478553"/>
                  </a:lnTo>
                  <a:lnTo>
                    <a:pt x="4776304" y="1390446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37B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531084" y="4384522"/>
            <a:ext cx="3960495" cy="167640"/>
          </a:xfrm>
          <a:custGeom>
            <a:avLst/>
            <a:gdLst/>
            <a:ahLst/>
            <a:cxnLst/>
            <a:rect l="l" t="t" r="r" b="b"/>
            <a:pathLst>
              <a:path w="3960495" h="167639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896499" y="167398"/>
                </a:lnTo>
                <a:lnTo>
                  <a:pt x="3933210" y="166406"/>
                </a:lnTo>
                <a:lnTo>
                  <a:pt x="3952062" y="159461"/>
                </a:lnTo>
                <a:lnTo>
                  <a:pt x="3959007" y="140609"/>
                </a:lnTo>
                <a:lnTo>
                  <a:pt x="3959999" y="103898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F79F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2999" y="916190"/>
            <a:ext cx="5452110" cy="68237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2" marL="486409" marR="133350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4870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basic premise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all reviewers and editors evaluating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1000" spc="-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 been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honestly,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transparent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truthful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researchers’  integrity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beyond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doubt.</a:t>
            </a:r>
            <a:endParaRPr sz="1000">
              <a:latin typeface="Palladio Uralic"/>
              <a:cs typeface="Palladio Uralic"/>
            </a:endParaRPr>
          </a:p>
          <a:p>
            <a:pPr algn="just" lvl="2" marL="486409" marR="132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510540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Transparency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pertains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researcher(s).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disclosure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collaborating sites/institutions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486409" marR="132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70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completed,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irrespective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published,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since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unethical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expose another set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participant/patients/volunteers to the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results.</a:t>
            </a:r>
            <a:endParaRPr sz="1000">
              <a:latin typeface="Palladio Uralic"/>
              <a:cs typeface="Palladio Uralic"/>
            </a:endParaRPr>
          </a:p>
          <a:p>
            <a:pPr algn="just" lvl="2" marL="486409" marR="132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70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of study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database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Trial  Registry-India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(CTRI).</a:t>
            </a:r>
            <a:endParaRPr sz="1000">
              <a:latin typeface="Palladio Uralic"/>
              <a:cs typeface="Palladio Uralic"/>
            </a:endParaRPr>
          </a:p>
          <a:p>
            <a:pPr algn="just" lvl="1" marL="487045" indent="-36004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487045" algn="l"/>
              </a:tabLst>
            </a:pP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Responsible authorship and publication</a:t>
            </a:r>
            <a:endParaRPr sz="1000">
              <a:latin typeface="Palladio Uralic"/>
              <a:cs typeface="Palladio Uralic"/>
            </a:endParaRPr>
          </a:p>
          <a:p>
            <a:pPr algn="just" lvl="2" marL="486409" marR="132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70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Authorship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guidance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  Medical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Journal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Editors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(ICMJE)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authorship</a:t>
            </a:r>
            <a:r>
              <a:rPr dirty="0" baseline="60606" sz="825" spc="-7">
                <a:solidFill>
                  <a:srgbClr val="231F20"/>
                </a:solidFill>
                <a:latin typeface="Palladio Uralic"/>
                <a:cs typeface="Palladio Uralic"/>
              </a:rPr>
              <a:t>23</a:t>
            </a:r>
            <a:r>
              <a:rPr dirty="0" baseline="60606" sz="825" spc="67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largely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accepted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standard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endorsed 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Editors (WAME).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Box 3.3 for  further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marL="1785620">
              <a:lnSpc>
                <a:spcPct val="100000"/>
              </a:lnSpc>
              <a:spcBef>
                <a:spcPts val="10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3.3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Criteria 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authorship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(ICMJE)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Palladio Uralic"/>
              <a:cs typeface="Palladio Uralic"/>
            </a:endParaRPr>
          </a:p>
          <a:p>
            <a:pPr marL="628015">
              <a:lnSpc>
                <a:spcPct val="100000"/>
              </a:lnSpc>
              <a:spcBef>
                <a:spcPts val="5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According to the ICMJE,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authorship entails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criteria:</a:t>
            </a:r>
            <a:endParaRPr sz="900">
              <a:latin typeface="Palladio Uralic"/>
              <a:cs typeface="Palladio Uralic"/>
            </a:endParaRPr>
          </a:p>
          <a:p>
            <a:pPr lvl="3" marL="808355" marR="23495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80899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substantial contributions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conception or design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work,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acquisition,  analysis, or interpretation of data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work;</a:t>
            </a:r>
            <a:endParaRPr sz="900">
              <a:latin typeface="Palladio Uralic"/>
              <a:cs typeface="Palladio Uralic"/>
            </a:endParaRPr>
          </a:p>
          <a:p>
            <a:pPr lvl="3" marL="808355" indent="-18097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80899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drafting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work or revising it for important intellectual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content;</a:t>
            </a:r>
            <a:endParaRPr sz="900">
              <a:latin typeface="Palladio Uralic"/>
              <a:cs typeface="Palladio Uralic"/>
            </a:endParaRPr>
          </a:p>
          <a:p>
            <a:pPr lvl="3" marL="808355" indent="-180975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80899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final approval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version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published;</a:t>
            </a:r>
            <a:endParaRPr sz="900">
              <a:latin typeface="Palladio Uralic"/>
              <a:cs typeface="Palladio Uralic"/>
            </a:endParaRPr>
          </a:p>
          <a:p>
            <a:pPr algn="just" lvl="3" marL="808355" marR="23622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808990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agreement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accountable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ensuring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questions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related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accuracy or integrity of any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work are appropriately investigated and  resolved.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Palladio Uralic"/>
              <a:cs typeface="Palladio Uralic"/>
            </a:endParaRPr>
          </a:p>
          <a:p>
            <a:pPr algn="just" marL="846455" marR="132715" indent="-360045">
              <a:lnSpc>
                <a:spcPct val="129200"/>
              </a:lnSpc>
              <a:buChar char="•"/>
              <a:tabLst>
                <a:tab pos="8470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Institutions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departments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authorship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policies.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Editors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journals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adjudicate on authorship disputes and would almost always refer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institution/researchers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 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resolve.</a:t>
            </a:r>
            <a:endParaRPr sz="1000">
              <a:latin typeface="Palladio Uralic"/>
              <a:cs typeface="Palladio Uralic"/>
            </a:endParaRPr>
          </a:p>
          <a:p>
            <a:pPr marL="8464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846455" algn="l"/>
                <a:tab pos="8470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Authorship should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never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gifted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‘ghost’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authors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acceptable.</a:t>
            </a:r>
            <a:r>
              <a:rPr dirty="0" sz="1000" spc="1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8464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authorship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considered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initiation.</a:t>
            </a:r>
            <a:endParaRPr sz="1000">
              <a:latin typeface="Palladio Uralic"/>
              <a:cs typeface="Palladio Uralic"/>
            </a:endParaRPr>
          </a:p>
          <a:p>
            <a:pPr marL="8464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846455" algn="l"/>
                <a:tab pos="8470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primary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author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person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who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done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most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work</a:t>
            </a:r>
            <a:endParaRPr sz="1000">
              <a:latin typeface="Times New Roman"/>
              <a:cs typeface="Times New Roman"/>
            </a:endParaRPr>
          </a:p>
          <a:p>
            <a:pPr marL="8464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manuscript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2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performed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" y="516750"/>
            <a:ext cx="6620509" cy="216535"/>
          </a:xfrm>
          <a:custGeom>
            <a:avLst/>
            <a:gdLst/>
            <a:ahLst/>
            <a:cxnLst/>
            <a:rect l="l" t="t" r="r" b="b"/>
            <a:pathLst>
              <a:path w="6620509" h="216534">
                <a:moveTo>
                  <a:pt x="0" y="216001"/>
                </a:moveTo>
                <a:lnTo>
                  <a:pt x="6620395" y="216001"/>
                </a:lnTo>
                <a:lnTo>
                  <a:pt x="6620395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398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833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732155" marR="889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mandatory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course/fellowship/training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candidate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 efforts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made to provide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candidate with an opportunity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fulfil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second, third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fourth criteria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ICMJE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372745" algn="l"/>
              </a:tabLst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Peer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 algn="just" marL="372110" marR="11430">
              <a:lnSpc>
                <a:spcPct val="129200"/>
              </a:lnSpc>
              <a:spcBef>
                <a:spcPts val="284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 disclosure and progress has been dependent largely on peers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evaluating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and judging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utility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conducting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publishing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825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present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peer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system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depends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fairness,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honesty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transparency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of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stakeholders – editors, reviewers and researchers. It can involve one or</a:t>
            </a:r>
            <a:r>
              <a:rPr dirty="0" sz="1000" spc="-1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 reviewers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completed within a reasonable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Researchers </a:t>
            </a:r>
            <a:r>
              <a:rPr dirty="0" sz="1000" spc="9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avoid mentioning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friends,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well-wishers </a:t>
            </a:r>
            <a:r>
              <a:rPr dirty="0" sz="1000" spc="95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mentors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reviewers and must decline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research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 associates,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friends and  students.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Funding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agencies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journals</a:t>
            </a:r>
            <a:r>
              <a:rPr dirty="0" sz="10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ask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reviewers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researchers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inform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COI, if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Reviewers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maintain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confidentiality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manuscripts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sent</a:t>
            </a:r>
            <a:r>
              <a:rPr dirty="0" sz="1000" spc="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them</a:t>
            </a:r>
            <a:r>
              <a:rPr dirty="0" sz="1000" spc="1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825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reviewers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feel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they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not competent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review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papers,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then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they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should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 editors immediately and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pass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manuscripts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friends  and colleagues without seeking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editors.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Reviewers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who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researchers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 misguide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editors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attempt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self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(using another email ID 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profile).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Research misconduct and </a:t>
            </a:r>
            <a:r>
              <a:rPr dirty="0" sz="1000" b="1">
                <a:solidFill>
                  <a:srgbClr val="F37B81"/>
                </a:solidFill>
                <a:latin typeface="Palladio Uralic"/>
                <a:cs typeface="Palladio Uralic"/>
              </a:rPr>
              <a:t>policies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for handling</a:t>
            </a:r>
            <a:r>
              <a:rPr dirty="0" sz="1000" spc="-10" b="1">
                <a:solidFill>
                  <a:srgbClr val="F37B81"/>
                </a:solidFill>
                <a:latin typeface="Palladio Uralic"/>
                <a:cs typeface="Palladio Uralic"/>
              </a:rPr>
              <a:t> misconduct</a:t>
            </a:r>
            <a:endParaRPr sz="1000">
              <a:latin typeface="Palladio Uralic"/>
              <a:cs typeface="Palladio Uralic"/>
            </a:endParaRPr>
          </a:p>
          <a:p>
            <a:pPr algn="just" marL="372110" marR="952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involves fabrication, falsification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plagiarism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data, which  are serious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both nationally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internationally. See Box 3.4 for further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 to address scientific/research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 misconduct,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suspected, needs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investigated.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institution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allegations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participants’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endangered if facts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presented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accurately. Such investigations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fair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transparent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public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domain.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 institutional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 the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whistle-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blower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person accused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misconduct.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kept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19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2003869"/>
            <a:ext cx="400050" cy="530225"/>
            <a:chOff x="6224394" y="2003869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200386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37B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8084" y="2220201"/>
              <a:ext cx="72224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6622196" y="0"/>
                </a:moveTo>
                <a:lnTo>
                  <a:pt x="0" y="0"/>
                </a:lnTo>
                <a:lnTo>
                  <a:pt x="0" y="216001"/>
                </a:lnTo>
                <a:lnTo>
                  <a:pt x="6622196" y="216001"/>
                </a:lnTo>
                <a:lnTo>
                  <a:pt x="6622196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3385" y="527100"/>
            <a:ext cx="2072639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18181" y="1207655"/>
            <a:ext cx="4785995" cy="1902460"/>
            <a:chOff x="1118181" y="1207655"/>
            <a:chExt cx="4785995" cy="1902460"/>
          </a:xfrm>
        </p:grpSpPr>
        <p:sp>
          <p:nvSpPr>
            <p:cNvPr id="8" name="object 8"/>
            <p:cNvSpPr/>
            <p:nvPr/>
          </p:nvSpPr>
          <p:spPr>
            <a:xfrm>
              <a:off x="1122944" y="1212418"/>
              <a:ext cx="4776470" cy="1892935"/>
            </a:xfrm>
            <a:custGeom>
              <a:avLst/>
              <a:gdLst/>
              <a:ahLst/>
              <a:cxnLst/>
              <a:rect l="l" t="t" r="r" b="b"/>
              <a:pathLst>
                <a:path w="4776470" h="189293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40344"/>
                  </a:lnTo>
                  <a:lnTo>
                    <a:pt x="2381" y="1828450"/>
                  </a:lnTo>
                  <a:lnTo>
                    <a:pt x="19050" y="1873694"/>
                  </a:lnTo>
                  <a:lnTo>
                    <a:pt x="64293" y="1890363"/>
                  </a:lnTo>
                  <a:lnTo>
                    <a:pt x="152400" y="1892744"/>
                  </a:lnTo>
                  <a:lnTo>
                    <a:pt x="4623904" y="1892744"/>
                  </a:lnTo>
                  <a:lnTo>
                    <a:pt x="4712011" y="1890363"/>
                  </a:lnTo>
                  <a:lnTo>
                    <a:pt x="4757254" y="1873694"/>
                  </a:lnTo>
                  <a:lnTo>
                    <a:pt x="4773923" y="1828450"/>
                  </a:lnTo>
                  <a:lnTo>
                    <a:pt x="4776304" y="174034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EF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22944" y="1212418"/>
              <a:ext cx="4776470" cy="1892935"/>
            </a:xfrm>
            <a:custGeom>
              <a:avLst/>
              <a:gdLst/>
              <a:ahLst/>
              <a:cxnLst/>
              <a:rect l="l" t="t" r="r" b="b"/>
              <a:pathLst>
                <a:path w="4776470" h="189293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40344"/>
                  </a:lnTo>
                  <a:lnTo>
                    <a:pt x="2381" y="1828450"/>
                  </a:lnTo>
                  <a:lnTo>
                    <a:pt x="19050" y="1873694"/>
                  </a:lnTo>
                  <a:lnTo>
                    <a:pt x="64293" y="1890363"/>
                  </a:lnTo>
                  <a:lnTo>
                    <a:pt x="152400" y="1892744"/>
                  </a:lnTo>
                  <a:lnTo>
                    <a:pt x="4623904" y="1892744"/>
                  </a:lnTo>
                  <a:lnTo>
                    <a:pt x="4712011" y="1890363"/>
                  </a:lnTo>
                  <a:lnTo>
                    <a:pt x="4757254" y="1873694"/>
                  </a:lnTo>
                  <a:lnTo>
                    <a:pt x="4773923" y="1828450"/>
                  </a:lnTo>
                  <a:lnTo>
                    <a:pt x="4776304" y="174034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37B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747085" y="930871"/>
            <a:ext cx="3528060" cy="167640"/>
          </a:xfrm>
          <a:custGeom>
            <a:avLst/>
            <a:gdLst/>
            <a:ahLst/>
            <a:cxnLst/>
            <a:rect l="l" t="t" r="r" b="b"/>
            <a:pathLst>
              <a:path w="3528060" h="167640">
                <a:moveTo>
                  <a:pt x="3464496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464496" y="167398"/>
                </a:lnTo>
                <a:lnTo>
                  <a:pt x="3501207" y="166406"/>
                </a:lnTo>
                <a:lnTo>
                  <a:pt x="3520059" y="159461"/>
                </a:lnTo>
                <a:lnTo>
                  <a:pt x="3527004" y="140609"/>
                </a:lnTo>
                <a:lnTo>
                  <a:pt x="3527996" y="103898"/>
                </a:lnTo>
                <a:lnTo>
                  <a:pt x="3527996" y="63500"/>
                </a:lnTo>
                <a:lnTo>
                  <a:pt x="3527004" y="26789"/>
                </a:lnTo>
                <a:lnTo>
                  <a:pt x="3520059" y="7937"/>
                </a:lnTo>
                <a:lnTo>
                  <a:pt x="3501207" y="992"/>
                </a:lnTo>
                <a:lnTo>
                  <a:pt x="3464496" y="0"/>
                </a:lnTo>
                <a:close/>
              </a:path>
            </a:pathLst>
          </a:custGeom>
          <a:solidFill>
            <a:srgbClr val="F79F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912888"/>
            <a:ext cx="5212715" cy="6953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402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3.4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research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misconduct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200">
              <a:latin typeface="Palladio Uralic"/>
              <a:cs typeface="Palladio Uralic"/>
            </a:endParaRPr>
          </a:p>
          <a:p>
            <a:pPr marL="51371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misconduct includes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following:</a:t>
            </a:r>
            <a:endParaRPr sz="900">
              <a:latin typeface="Palladio Uralic"/>
              <a:cs typeface="Palladio Uralic"/>
            </a:endParaRPr>
          </a:p>
          <a:p>
            <a:pPr marL="694055" indent="-180975">
              <a:lnSpc>
                <a:spcPct val="100000"/>
              </a:lnSpc>
              <a:spcBef>
                <a:spcPts val="465"/>
              </a:spcBef>
              <a:buChar char="•"/>
              <a:tabLst>
                <a:tab pos="694690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Fabrication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intentional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act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making-up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results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recording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reporting</a:t>
            </a:r>
            <a:endParaRPr sz="900">
              <a:latin typeface="Times New Roman"/>
              <a:cs typeface="Times New Roman"/>
            </a:endParaRPr>
          </a:p>
          <a:p>
            <a:pPr marL="69405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them.</a:t>
            </a:r>
            <a:endParaRPr sz="900">
              <a:latin typeface="Palladio Uralic"/>
              <a:cs typeface="Palladio Uralic"/>
            </a:endParaRPr>
          </a:p>
          <a:p>
            <a:pPr algn="just" marL="694055" marR="109220" indent="-180340">
              <a:lnSpc>
                <a:spcPct val="129600"/>
              </a:lnSpc>
              <a:spcBef>
                <a:spcPts val="140"/>
              </a:spcBef>
              <a:buChar char="•"/>
              <a:tabLst>
                <a:tab pos="694690" algn="l"/>
              </a:tabLst>
            </a:pP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Falsification</a:t>
            </a:r>
            <a:r>
              <a:rPr dirty="0" sz="9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manipulating</a:t>
            </a:r>
            <a:r>
              <a:rPr dirty="0" sz="9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materials,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equipment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processes,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changing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omitting/suppressing data or results without scientific or statistical justification,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 that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accurately represented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record.</a:t>
            </a:r>
            <a:endParaRPr sz="900">
              <a:latin typeface="Palladio Uralic"/>
              <a:cs typeface="Palladio Uralic"/>
            </a:endParaRPr>
          </a:p>
          <a:p>
            <a:pPr algn="just" marL="694055" marR="109220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69469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Plagiarism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“wrongful appropriation”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“stealing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publication”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another 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paper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another author’s “language, thoughts, ideas,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expressions”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representation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them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one’s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own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original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duplicating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one’s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own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publication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(self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plagiarism).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until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enquiry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complete.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 indent="-36004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3.6.4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Simultaneous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submission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agencies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submitting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papers/overlapping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journals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 lead to unnecessary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duplication in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 meta analysis.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7"/>
              <a:tabLst>
                <a:tab pos="372745" algn="l"/>
              </a:tabLst>
            </a:pP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Registration </a:t>
            </a:r>
            <a:r>
              <a:rPr dirty="0" sz="1000" b="1">
                <a:solidFill>
                  <a:srgbClr val="F37B81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F37B81"/>
                </a:solidFill>
                <a:latin typeface="Palladio Uralic"/>
                <a:cs typeface="Palladio Uralic"/>
              </a:rPr>
              <a:t>Trials</a:t>
            </a:r>
            <a:r>
              <a:rPr dirty="0" sz="1000" spc="-20" b="1">
                <a:solidFill>
                  <a:srgbClr val="F37B81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Registry–India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4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Registry–India,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linked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registry,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launched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July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2007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online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registration  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mandatory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15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June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2009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registered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 and its Rules. Registration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 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voluntary for other biomedical and health research. In addition, editors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  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journals of India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declared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any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public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databases  would be considered for publication in journals. According to 64th WMA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General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Assembly,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Fortaleza,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Brazil,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October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2013,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Declaration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Helsinki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clearly  states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“Every research study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 in 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accessible database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recruitment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first subject.” Under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aegis</a:t>
            </a:r>
            <a:r>
              <a:rPr dirty="0" sz="1000" spc="-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WHO, a joint statement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disclosure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international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  signed by 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others in 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clinical 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any 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drugs, surgical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devices,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educational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observational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preclinical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experimental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preventives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AYUSH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 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" y="516750"/>
            <a:ext cx="6620509" cy="216535"/>
          </a:xfrm>
          <a:custGeom>
            <a:avLst/>
            <a:gdLst/>
            <a:ahLst/>
            <a:cxnLst/>
            <a:rect l="l" t="t" r="r" b="b"/>
            <a:pathLst>
              <a:path w="6620509" h="216534">
                <a:moveTo>
                  <a:pt x="0" y="216001"/>
                </a:moveTo>
                <a:lnTo>
                  <a:pt x="6620395" y="216001"/>
                </a:lnTo>
                <a:lnTo>
                  <a:pt x="6620395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589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833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950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Trial registration involves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regarding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investigators,  sites,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committees, regulatory clearances, disease/condition, types of  study, methodologies,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outcomes,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Registration of research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complete, authenticated, readily 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available publicly.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improves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transparency,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accountability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accessibility.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372745" algn="l"/>
              </a:tabLst>
            </a:pP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Collaborative</a:t>
            </a:r>
            <a:r>
              <a:rPr dirty="0" sz="1000" spc="-10" b="1">
                <a:solidFill>
                  <a:srgbClr val="F37B81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37B81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0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increasingly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collaborating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colleagues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expertise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and/or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particular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inter-departmental/  inter-institutional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multicentre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private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research centres and agencies.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main ethical issues surrounding collaborations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pertain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techniques,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ownership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IPRs,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joint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managing research findings, managing COI and commercializing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outcomes.  Researchers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familiarize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local,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requirements for research collaboration 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memorandums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(MoUs)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(MTA)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of collaborating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considerations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collaborative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372110" marR="10795">
              <a:lnSpc>
                <a:spcPct val="129200"/>
              </a:lnSpc>
              <a:spcBef>
                <a:spcPts val="284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Collaborative studies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account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values/benefits expected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compared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persons/population being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studied.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952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participating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centres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function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partners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collaborator(s)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sponsor(s)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ownership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data, analysis, dissemination,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IPR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appropriate. There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 flow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capacity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bilateral/multilateral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1079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Careful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consideration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protecting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dignity,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rights,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safety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well-being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foreseeable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exploitation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increase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1079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nature,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magnitude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probability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foreseeable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harm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resulting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from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collaborative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well explained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benefits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burdens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equally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distributed</a:t>
            </a:r>
            <a:r>
              <a:rPr dirty="0" sz="10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amongst</a:t>
            </a:r>
            <a:r>
              <a:rPr dirty="0" sz="10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recruited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collaborating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collaborative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access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best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nationally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spc="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21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2003869"/>
            <a:ext cx="400050" cy="530225"/>
            <a:chOff x="6224394" y="2003869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200386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37B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8084" y="2220201"/>
              <a:ext cx="72224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6622196" y="0"/>
                </a:moveTo>
                <a:lnTo>
                  <a:pt x="0" y="0"/>
                </a:lnTo>
                <a:lnTo>
                  <a:pt x="0" y="216001"/>
                </a:lnTo>
                <a:lnTo>
                  <a:pt x="6622196" y="216001"/>
                </a:lnTo>
                <a:lnTo>
                  <a:pt x="6622196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985" cy="723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833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732155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standard 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exchange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biological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material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involved between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collaborating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sites,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require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MoU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MTA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ensure compliance while addressing issues related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confidentiality, sharing of data, joint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publications, 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Responsibilities of ethics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committees,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researchers and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review, conduct and monitoring of collaborative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overseen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stakeholders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of various regulatory and funding  agencies.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762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 the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protocols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local social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cultural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context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respect for sensitivities and values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communities at  collaborative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762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mechanism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communication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between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ECs of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different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participating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 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relevant facts/guidelines/law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land shall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prevail.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examine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whether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researcher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required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expertise</a:t>
            </a:r>
            <a:r>
              <a:rPr dirty="0" sz="10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 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protect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interests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rights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collaborating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researcher(s)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treated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mere collectors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Participating</a:t>
            </a:r>
            <a:r>
              <a:rPr dirty="0" sz="10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researchers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collaborating</a:t>
            </a:r>
            <a:r>
              <a:rPr dirty="0" sz="10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sites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adequately</a:t>
            </a:r>
            <a:r>
              <a:rPr dirty="0" sz="1000" spc="-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represented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designing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889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Institutions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responsible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fair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contract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negotiation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collaborative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partnerships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 and avoiding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unauthorized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expertise,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data)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Institutions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provide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opportunities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collaboration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build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capacity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 in research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mutually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beneficial.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collaboration</a:t>
            </a:r>
            <a:endParaRPr sz="1000">
              <a:latin typeface="Palladio Uralic"/>
              <a:cs typeface="Palladio Uralic"/>
            </a:endParaRPr>
          </a:p>
          <a:p>
            <a:pPr algn="just" marL="372110" marR="762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scope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international collaboration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gained  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momentum in recent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have potentially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exploitative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commercial  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dimensions.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civil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create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impression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exploitation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country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experimenting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another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4" y="516750"/>
            <a:ext cx="6620509" cy="216535"/>
          </a:xfrm>
          <a:custGeom>
            <a:avLst/>
            <a:gdLst/>
            <a:ahLst/>
            <a:cxnLst/>
            <a:rect l="l" t="t" r="r" b="b"/>
            <a:pathLst>
              <a:path w="6620509" h="216534">
                <a:moveTo>
                  <a:pt x="0" y="216001"/>
                </a:moveTo>
                <a:lnTo>
                  <a:pt x="6620395" y="216001"/>
                </a:lnTo>
                <a:lnTo>
                  <a:pt x="6620395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2003869"/>
            <a:ext cx="400050" cy="530225"/>
            <a:chOff x="6224394" y="2003869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2003869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F37B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8084" y="2220201"/>
              <a:ext cx="72224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118168" y="6128905"/>
            <a:ext cx="4785995" cy="1605280"/>
            <a:chOff x="1118168" y="6128905"/>
            <a:chExt cx="4785995" cy="1605280"/>
          </a:xfrm>
        </p:grpSpPr>
        <p:sp>
          <p:nvSpPr>
            <p:cNvPr id="10" name="object 10"/>
            <p:cNvSpPr/>
            <p:nvPr/>
          </p:nvSpPr>
          <p:spPr>
            <a:xfrm>
              <a:off x="1122931" y="6133667"/>
              <a:ext cx="4776470" cy="1595755"/>
            </a:xfrm>
            <a:custGeom>
              <a:avLst/>
              <a:gdLst/>
              <a:ahLst/>
              <a:cxnLst/>
              <a:rect l="l" t="t" r="r" b="b"/>
              <a:pathLst>
                <a:path w="4776470" h="1595754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443024"/>
                  </a:lnTo>
                  <a:lnTo>
                    <a:pt x="2381" y="1531131"/>
                  </a:lnTo>
                  <a:lnTo>
                    <a:pt x="19050" y="1576374"/>
                  </a:lnTo>
                  <a:lnTo>
                    <a:pt x="64293" y="1593043"/>
                  </a:lnTo>
                  <a:lnTo>
                    <a:pt x="152400" y="1595424"/>
                  </a:lnTo>
                  <a:lnTo>
                    <a:pt x="4623904" y="1595424"/>
                  </a:lnTo>
                  <a:lnTo>
                    <a:pt x="4712011" y="1593043"/>
                  </a:lnTo>
                  <a:lnTo>
                    <a:pt x="4757254" y="1576374"/>
                  </a:lnTo>
                  <a:lnTo>
                    <a:pt x="4773923" y="1531131"/>
                  </a:lnTo>
                  <a:lnTo>
                    <a:pt x="4776304" y="144302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EF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22931" y="6133667"/>
              <a:ext cx="4776470" cy="1595755"/>
            </a:xfrm>
            <a:custGeom>
              <a:avLst/>
              <a:gdLst/>
              <a:ahLst/>
              <a:cxnLst/>
              <a:rect l="l" t="t" r="r" b="b"/>
              <a:pathLst>
                <a:path w="4776470" h="1595754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443024"/>
                  </a:lnTo>
                  <a:lnTo>
                    <a:pt x="2381" y="1531131"/>
                  </a:lnTo>
                  <a:lnTo>
                    <a:pt x="19050" y="1576374"/>
                  </a:lnTo>
                  <a:lnTo>
                    <a:pt x="64293" y="1593043"/>
                  </a:lnTo>
                  <a:lnTo>
                    <a:pt x="152400" y="1595424"/>
                  </a:lnTo>
                  <a:lnTo>
                    <a:pt x="4623904" y="1595424"/>
                  </a:lnTo>
                  <a:lnTo>
                    <a:pt x="4712011" y="1593043"/>
                  </a:lnTo>
                  <a:lnTo>
                    <a:pt x="4757254" y="1576374"/>
                  </a:lnTo>
                  <a:lnTo>
                    <a:pt x="4773923" y="1531131"/>
                  </a:lnTo>
                  <a:lnTo>
                    <a:pt x="4776304" y="144302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37B8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783090" y="5846444"/>
            <a:ext cx="3456304" cy="167640"/>
          </a:xfrm>
          <a:custGeom>
            <a:avLst/>
            <a:gdLst/>
            <a:ahLst/>
            <a:cxnLst/>
            <a:rect l="l" t="t" r="r" b="b"/>
            <a:pathLst>
              <a:path w="3456304" h="167639">
                <a:moveTo>
                  <a:pt x="3392500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392500" y="167398"/>
                </a:lnTo>
                <a:lnTo>
                  <a:pt x="3429211" y="166406"/>
                </a:lnTo>
                <a:lnTo>
                  <a:pt x="3448062" y="159461"/>
                </a:lnTo>
                <a:lnTo>
                  <a:pt x="3455008" y="140609"/>
                </a:lnTo>
                <a:lnTo>
                  <a:pt x="3456000" y="103898"/>
                </a:lnTo>
                <a:lnTo>
                  <a:pt x="3456000" y="63500"/>
                </a:lnTo>
                <a:lnTo>
                  <a:pt x="3455008" y="26789"/>
                </a:lnTo>
                <a:lnTo>
                  <a:pt x="3448062" y="7937"/>
                </a:lnTo>
                <a:lnTo>
                  <a:pt x="3429211" y="992"/>
                </a:lnTo>
                <a:lnTo>
                  <a:pt x="3392500" y="0"/>
                </a:lnTo>
                <a:close/>
              </a:path>
            </a:pathLst>
          </a:custGeom>
          <a:solidFill>
            <a:srgbClr val="F79F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7305" y="527100"/>
            <a:ext cx="4851400" cy="713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882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poorer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development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infrastructure,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expertise,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perceptions,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IPR,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framework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equality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equity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collaborations.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same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undertaken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assistance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collaboration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from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organizations (public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private).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 may involve either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implementation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multiple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components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even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single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component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like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undertake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country’s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relevant regulatory requirements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understood  before the sponsor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agency/country initiates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collaboration.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372745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Indian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participating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centres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function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partners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collaborator(s)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sponsor(s)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terms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ownership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samples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analysis,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dissemination,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IPR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India,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appropriate.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3727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good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communication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international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participating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centres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any conflict,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centre(s),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relevant facts/guidelines/law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land, shall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prevail.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3727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institution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protect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against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imposition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moral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ethical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standards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sponsoring country (ethical imperialism) which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agreement 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and regulatory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marL="359410" indent="-359410">
              <a:lnSpc>
                <a:spcPct val="100000"/>
              </a:lnSpc>
              <a:spcBef>
                <a:spcPts val="635"/>
              </a:spcBef>
              <a:buChar char="•"/>
              <a:tabLst>
                <a:tab pos="359410" algn="l"/>
                <a:tab pos="3727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institution/EC should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accept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international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proposals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which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cannot</a:t>
            </a:r>
            <a:r>
              <a:rPr dirty="0" sz="1000" spc="3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endParaRPr sz="1000">
              <a:latin typeface="Times New Roman"/>
              <a:cs typeface="Times New Roman"/>
            </a:endParaRPr>
          </a:p>
          <a:p>
            <a:pPr algn="just" marL="372110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 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origin.</a:t>
            </a:r>
            <a:endParaRPr sz="1000">
              <a:latin typeface="Palladio Uralic"/>
              <a:cs typeface="Palladio Uralic"/>
            </a:endParaRPr>
          </a:p>
          <a:p>
            <a:pPr marL="359410" indent="-359410">
              <a:lnSpc>
                <a:spcPct val="100000"/>
              </a:lnSpc>
              <a:spcBef>
                <a:spcPts val="630"/>
              </a:spcBef>
              <a:buChar char="•"/>
              <a:tabLst>
                <a:tab pos="359410" algn="l"/>
                <a:tab pos="3727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Researchers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members 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trained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understand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4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recognize</a:t>
            </a:r>
            <a:endParaRPr sz="1000">
              <a:latin typeface="Times New Roman"/>
              <a:cs typeface="Times New Roman"/>
            </a:endParaRPr>
          </a:p>
          <a:p>
            <a:pPr algn="just" marL="372110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perspectives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reflect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India’s best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interests.</a:t>
            </a:r>
            <a:endParaRPr sz="1000">
              <a:latin typeface="Palladio Uralic"/>
              <a:cs typeface="Palladio Uralic"/>
            </a:endParaRPr>
          </a:p>
          <a:p>
            <a:pPr algn="r" marR="1138555">
              <a:lnSpc>
                <a:spcPct val="100000"/>
              </a:lnSpc>
              <a:spcBef>
                <a:spcPts val="63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international collaborations are mentioned in Box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3.5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200">
              <a:latin typeface="Palladio Uralic"/>
              <a:cs typeface="Palladio Uralic"/>
            </a:endParaRPr>
          </a:p>
          <a:p>
            <a:pPr algn="r" marR="1132840">
              <a:lnSpc>
                <a:spcPct val="100000"/>
              </a:lnSpc>
              <a:spcBef>
                <a:spcPts val="74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3.5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114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collaboration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Palladio Uralic"/>
              <a:cs typeface="Palladio Uralic"/>
            </a:endParaRPr>
          </a:p>
          <a:p>
            <a:pPr marL="21399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International collaboration can include all or any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elements:</a:t>
            </a:r>
            <a:endParaRPr sz="900">
              <a:latin typeface="Palladio Uralic"/>
              <a:cs typeface="Palladio Uralic"/>
            </a:endParaRPr>
          </a:p>
          <a:p>
            <a:pPr lvl="1" marL="394335" indent="-358775">
              <a:lnSpc>
                <a:spcPct val="100000"/>
              </a:lnSpc>
              <a:spcBef>
                <a:spcPts val="459"/>
              </a:spcBef>
              <a:buChar char="•"/>
              <a:tabLst>
                <a:tab pos="394970" algn="l"/>
              </a:tabLst>
            </a:pP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funding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international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agencies,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such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UN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Agencies,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NIH,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WHO,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Wellcome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Trust,</a:t>
            </a:r>
            <a:endParaRPr sz="900">
              <a:latin typeface="Times New Roman"/>
              <a:cs typeface="Times New Roman"/>
            </a:endParaRPr>
          </a:p>
          <a:p>
            <a:pPr algn="just" marL="39433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World Bank and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others;</a:t>
            </a:r>
            <a:endParaRPr sz="900">
              <a:latin typeface="Palladio Uralic"/>
              <a:cs typeface="Palladio Uralic"/>
            </a:endParaRPr>
          </a:p>
          <a:p>
            <a:pPr lvl="1" marL="394335" indent="-354330">
              <a:lnSpc>
                <a:spcPct val="100000"/>
              </a:lnSpc>
              <a:spcBef>
                <a:spcPts val="459"/>
              </a:spcBef>
              <a:buChar char="•"/>
              <a:tabLst>
                <a:tab pos="394970" algn="l"/>
              </a:tabLst>
            </a:pP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academic</a:t>
            </a:r>
            <a:r>
              <a:rPr dirty="0" sz="9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collaborations</a:t>
            </a:r>
            <a:r>
              <a:rPr dirty="0" sz="9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900" spc="1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foreign</a:t>
            </a:r>
            <a:r>
              <a:rPr dirty="0" sz="9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institutions,</a:t>
            </a:r>
            <a:r>
              <a:rPr dirty="0" sz="900" spc="1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universities,</a:t>
            </a:r>
            <a:r>
              <a:rPr dirty="0" sz="9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organizations,</a:t>
            </a:r>
            <a:endParaRPr sz="900">
              <a:latin typeface="Times New Roman"/>
              <a:cs typeface="Times New Roman"/>
            </a:endParaRPr>
          </a:p>
          <a:p>
            <a:pPr algn="just" marL="39433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foundations with or without external funding;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algn="just" lvl="1" marL="394335" marR="169545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39497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formal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government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inter-country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bilateral/multilateral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collaborative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arrangements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between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Indian 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bodies/institutions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similar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bodies/institutions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other  countries.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6622196" y="0"/>
                </a:moveTo>
                <a:lnTo>
                  <a:pt x="0" y="0"/>
                </a:lnTo>
                <a:lnTo>
                  <a:pt x="0" y="216001"/>
                </a:lnTo>
                <a:lnTo>
                  <a:pt x="6622196" y="216001"/>
                </a:lnTo>
                <a:lnTo>
                  <a:pt x="6622196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F37B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705" y="527100"/>
            <a:ext cx="5068570" cy="7179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898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50" spc="-4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50">
              <a:latin typeface="Palladio Uralic"/>
              <a:cs typeface="Palladio Uralic"/>
            </a:endParaRPr>
          </a:p>
          <a:p>
            <a:pPr algn="just" marL="473709" marR="120014" indent="-360045">
              <a:lnSpc>
                <a:spcPct val="129200"/>
              </a:lnSpc>
              <a:spcBef>
                <a:spcPts val="950"/>
              </a:spcBef>
              <a:buChar char="•"/>
              <a:tabLst>
                <a:tab pos="474345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biomedical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health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proposals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involving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foreign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assistance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10">
                <a:solidFill>
                  <a:srgbClr val="231F20"/>
                </a:solidFill>
                <a:latin typeface="Times New Roman"/>
                <a:cs typeface="Times New Roman"/>
              </a:rPr>
              <a:t>and/or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Ministry’s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  (HMSC) for consideration and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initiation.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19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secretariat 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HMSC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located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Headquarters,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requirements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HMSC,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research involving international collaboration – either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technical,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financial, laboratory or data management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HMSC.</a:t>
            </a:r>
            <a:endParaRPr sz="1000">
              <a:latin typeface="Palladio Uralic"/>
              <a:cs typeface="Palladio Uralic"/>
            </a:endParaRPr>
          </a:p>
          <a:p>
            <a:pPr algn="just" marL="473709" marR="119380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4743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exchange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material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envisaged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part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collaborative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proposal 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routed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appropriate authorities. While ethical review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and  approvals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subject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national regulatory framework,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international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collaborations are subject to appropriate considerations of universal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specifics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recommended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context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vary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countries and agencies with respect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socio-cultural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  <a:p>
            <a:pPr algn="just" marL="473709" marR="120014" indent="-360045">
              <a:lnSpc>
                <a:spcPct val="129200"/>
              </a:lnSpc>
              <a:spcBef>
                <a:spcPts val="284"/>
              </a:spcBef>
              <a:buChar char="•"/>
              <a:tabLst>
                <a:tab pos="474345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Export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biological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materials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covered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under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existing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Government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 (GOI)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materials. 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 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case-to-case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Collaborators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obtain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clearances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mandated by laws 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Environmental Protection Act, 1986</a:t>
            </a:r>
            <a:r>
              <a:rPr dirty="0" baseline="60606" sz="825" spc="7">
                <a:solidFill>
                  <a:srgbClr val="231F20"/>
                </a:solidFill>
                <a:latin typeface="Palladio Uralic"/>
                <a:cs typeface="Palladio Uralic"/>
              </a:rPr>
              <a:t>20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Biological Diversity Act, 2002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21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 of Ministry of Environment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Forests,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1940, and Rules, 1945,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amendments. Such  exchange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Centres/reference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purposes,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cases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diagnosis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purposes,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permission.</a:t>
            </a:r>
            <a:endParaRPr sz="1000">
              <a:latin typeface="Palladio Uralic"/>
              <a:cs typeface="Palladio Uralic"/>
            </a:endParaRPr>
          </a:p>
          <a:p>
            <a:pPr marL="473709" indent="-360045">
              <a:lnSpc>
                <a:spcPct val="100000"/>
              </a:lnSpc>
              <a:spcBef>
                <a:spcPts val="630"/>
              </a:spcBef>
              <a:buChar char="•"/>
              <a:tabLst>
                <a:tab pos="473709" algn="l"/>
                <a:tab pos="474345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Indian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participating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centre(s)</a:t>
            </a:r>
            <a:r>
              <a:rPr dirty="0" sz="1000" spc="1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appropriate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regulatory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approval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algn="just" marL="473709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 foreign funds 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22</a:t>
            </a:r>
            <a:endParaRPr baseline="60606" sz="825">
              <a:latin typeface="Palladio Uralic"/>
              <a:cs typeface="Palladio Uralic"/>
            </a:endParaRPr>
          </a:p>
          <a:p>
            <a:pPr algn="just" marL="473709" marR="121285" indent="-360045">
              <a:lnSpc>
                <a:spcPct val="129200"/>
              </a:lnSpc>
              <a:spcBef>
                <a:spcPts val="285"/>
              </a:spcBef>
              <a:buChar char="•"/>
              <a:tabLst>
                <a:tab pos="474345" algn="l"/>
              </a:tabLst>
            </a:pP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Any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research involving exchange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biological </a:t>
            </a:r>
            <a:r>
              <a:rPr dirty="0" sz="1000" spc="95">
                <a:solidFill>
                  <a:srgbClr val="231F20"/>
                </a:solidFill>
                <a:latin typeface="Times New Roman"/>
                <a:cs typeface="Times New Roman"/>
              </a:rPr>
              <a:t>material/specimens </a:t>
            </a:r>
            <a:r>
              <a:rPr dirty="0" sz="1000" spc="90">
                <a:solidFill>
                  <a:srgbClr val="231F20"/>
                </a:solidFill>
                <a:latin typeface="Times New Roman"/>
                <a:cs typeface="Times New Roman"/>
              </a:rPr>
              <a:t>with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collaborating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institution(s)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outside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sign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justifying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purpose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quantity of the sample being collected and addressing issues related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joint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analysis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leftover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materials, safety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marL="473709" marR="121285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474345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guidelines,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regulations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cultural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sensitivities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countries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collaborative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in India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sponsor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MoU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  mutual interests and ensure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compliance.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694" y="846365"/>
            <a:ext cx="130619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320" b="1">
                <a:solidFill>
                  <a:srgbClr val="0066B3"/>
                </a:solidFill>
                <a:latin typeface="Verdana"/>
                <a:cs typeface="Verdana"/>
              </a:rPr>
              <a:t>TABLE </a:t>
            </a:r>
            <a:r>
              <a:rPr dirty="0" sz="1300" spc="-340" b="1">
                <a:solidFill>
                  <a:srgbClr val="0066B3"/>
                </a:solidFill>
                <a:latin typeface="Verdana"/>
                <a:cs typeface="Verdana"/>
              </a:rPr>
              <a:t>OF</a:t>
            </a:r>
            <a:r>
              <a:rPr dirty="0" sz="1300" spc="-325" b="1">
                <a:solidFill>
                  <a:srgbClr val="0066B3"/>
                </a:solidFill>
                <a:latin typeface="Verdana"/>
                <a:cs typeface="Verdana"/>
              </a:rPr>
              <a:t> </a:t>
            </a:r>
            <a:r>
              <a:rPr dirty="0" sz="1300" spc="-345" b="1">
                <a:solidFill>
                  <a:srgbClr val="0066B3"/>
                </a:solidFill>
                <a:latin typeface="Verdana"/>
                <a:cs typeface="Verdana"/>
              </a:rPr>
              <a:t>CONTENTS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299" y="1199133"/>
            <a:ext cx="413385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575">
              <a:lnSpc>
                <a:spcPct val="1528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Message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from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Hon’ble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Union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Minister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for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Health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and Family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Welfare,  Government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of</a:t>
            </a:r>
            <a:r>
              <a:rPr dirty="0" sz="1000" spc="-1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India</a:t>
            </a:r>
            <a:endParaRPr sz="1000">
              <a:latin typeface="Palladio Uralic"/>
              <a:cs typeface="Palladio Uralic"/>
            </a:endParaRPr>
          </a:p>
          <a:p>
            <a:pPr marL="12700" marR="1196340">
              <a:lnSpc>
                <a:spcPct val="152800"/>
              </a:lnSpc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Foreword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by DG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ICMR and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Secretary DHR  Message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from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President, Medical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Council of</a:t>
            </a:r>
            <a:r>
              <a:rPr dirty="0" sz="1000" spc="-10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India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52800"/>
              </a:lnSpc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Preface by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Chairperson, Central Ethics Committee on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Human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Research 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Message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from Chairperson,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Advisory</a:t>
            </a:r>
            <a:r>
              <a:rPr dirty="0" sz="1000" spc="-2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Group</a:t>
            </a:r>
            <a:endParaRPr sz="1000">
              <a:latin typeface="Palladio Uralic"/>
              <a:cs typeface="Palladio Uralic"/>
            </a:endParaRPr>
          </a:p>
          <a:p>
            <a:pPr marL="12700" marR="3012440">
              <a:lnSpc>
                <a:spcPct val="152800"/>
              </a:lnSpc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Acknowledgement 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Introduction</a:t>
            </a:r>
            <a:endParaRPr sz="1000">
              <a:latin typeface="Palladio Uralic"/>
              <a:cs typeface="Palladio Uralic"/>
            </a:endParaRPr>
          </a:p>
          <a:p>
            <a:pPr marL="696595">
              <a:lnSpc>
                <a:spcPct val="100000"/>
              </a:lnSpc>
              <a:spcBef>
                <a:spcPts val="63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Scope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96595" algn="l"/>
              </a:tabLst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1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	Statement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of general</a:t>
            </a:r>
            <a:r>
              <a:rPr dirty="0" sz="1000" spc="-1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principles</a:t>
            </a:r>
            <a:endParaRPr sz="1000">
              <a:latin typeface="Palladio Uralic"/>
              <a:cs typeface="Palladio Uralic"/>
            </a:endParaRPr>
          </a:p>
          <a:p>
            <a:pPr marL="696595">
              <a:lnSpc>
                <a:spcPct val="100000"/>
              </a:lnSpc>
              <a:spcBef>
                <a:spcPts val="635"/>
              </a:spcBef>
              <a:tabLst>
                <a:tab pos="103822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1.1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0471" y="1431963"/>
            <a:ext cx="216535" cy="445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84455">
              <a:lnSpc>
                <a:spcPct val="1528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ix  x  xi  xii  xiii 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xiv 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3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5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299" y="3840924"/>
            <a:ext cx="19792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6595" algn="l"/>
              </a:tabLst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1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2	General ethical</a:t>
            </a:r>
            <a:r>
              <a:rPr dirty="0" sz="1000" spc="-6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298" y="3993311"/>
            <a:ext cx="3390900" cy="28200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Benefit-risk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process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Privacy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Distributive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justice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Payment 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 for research related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Ancillary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</a:t>
            </a:r>
            <a:endParaRPr sz="1000">
              <a:latin typeface="Palladio Uralic"/>
              <a:cs typeface="Palladio Uralic"/>
            </a:endParaRPr>
          </a:p>
          <a:p>
            <a:pPr lvl="1" marL="354330" marR="5080" indent="-342265">
              <a:lnSpc>
                <a:spcPct val="152800"/>
              </a:lnSpc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Selection of vulnerable and special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 as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engagement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Post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and benefit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3822" y="6088963"/>
            <a:ext cx="153035" cy="165544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12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14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299" y="6867969"/>
            <a:ext cx="551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3321" y="6867969"/>
            <a:ext cx="189801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Responsible conduct of</a:t>
            </a:r>
            <a:r>
              <a:rPr dirty="0" sz="1000" spc="-5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3298" y="7020381"/>
            <a:ext cx="3181350" cy="724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Values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Planning and conducting research - specific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1736673"/>
            <a:ext cx="5213350" cy="6382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6985" indent="-360045">
              <a:lnSpc>
                <a:spcPct val="129200"/>
              </a:lnSpc>
              <a:spcBef>
                <a:spcPts val="100"/>
              </a:spcBef>
              <a:buFont typeface="Palladio Uralic"/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all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biomedical,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 science  research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participants, their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and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approved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appropriately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constituted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safeguard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dignity,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rights, safety and well-being of all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 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entrusted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initial review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prior to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initiation,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continuing  responsibility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regularly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compliance 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of 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competent and independent in its  functioning.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institution is responsible for establishing an EC to ensure an appropriate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sustainable system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review 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logistical support,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infrastructure,  staff, space, funds, adequate support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protected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 Secretary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proposals.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Although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ECs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scientifically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sound,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examine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chosen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design 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types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health research (whether clinical, basic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science,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policy,  implementation, epidemiological, behavioural, public health research, etc) must be  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conducted.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Terms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of reference (TOR) for</a:t>
            </a:r>
            <a:r>
              <a:rPr dirty="0" sz="1000" spc="-15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ECs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TOR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its 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clearly specified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 (Annex 1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List 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SOPs).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according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refer 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guidelines in preparing the SOPs for all biomedical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purview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licensing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updated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periodically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reflect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changing  requirements.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copy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latest version of SOPs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  member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should be trained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secretariat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as both hard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soft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copies.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6442" y="1346796"/>
            <a:ext cx="295084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15">
                <a:solidFill>
                  <a:srgbClr val="6168B0"/>
                </a:solidFill>
              </a:rPr>
              <a:t>ETHICAL </a:t>
            </a:r>
            <a:r>
              <a:rPr dirty="0" sz="2000" spc="-570">
                <a:solidFill>
                  <a:srgbClr val="6168B0"/>
                </a:solidFill>
              </a:rPr>
              <a:t>REVIEW</a:t>
            </a:r>
            <a:r>
              <a:rPr dirty="0" sz="2000" spc="-565">
                <a:solidFill>
                  <a:srgbClr val="6168B0"/>
                </a:solidFill>
              </a:rPr>
              <a:t> </a:t>
            </a:r>
            <a:r>
              <a:rPr dirty="0" sz="2000" spc="-520">
                <a:solidFill>
                  <a:srgbClr val="6168B0"/>
                </a:solidFill>
              </a:rPr>
              <a:t>PROCEDURES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4</a:t>
            </a:r>
            <a:endParaRPr sz="11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4001" y="3888142"/>
            <a:ext cx="4860290" cy="1924685"/>
            <a:chOff x="1044001" y="3888142"/>
            <a:chExt cx="4860290" cy="1924685"/>
          </a:xfrm>
        </p:grpSpPr>
        <p:sp>
          <p:nvSpPr>
            <p:cNvPr id="7" name="object 7"/>
            <p:cNvSpPr/>
            <p:nvPr/>
          </p:nvSpPr>
          <p:spPr>
            <a:xfrm>
              <a:off x="1048763" y="3892905"/>
              <a:ext cx="4850765" cy="1915160"/>
            </a:xfrm>
            <a:custGeom>
              <a:avLst/>
              <a:gdLst/>
              <a:ahLst/>
              <a:cxnLst/>
              <a:rect l="l" t="t" r="r" b="b"/>
              <a:pathLst>
                <a:path w="4850765" h="1915160">
                  <a:moveTo>
                    <a:pt x="469807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62467"/>
                  </a:lnTo>
                  <a:lnTo>
                    <a:pt x="2381" y="1850574"/>
                  </a:lnTo>
                  <a:lnTo>
                    <a:pt x="19050" y="1895817"/>
                  </a:lnTo>
                  <a:lnTo>
                    <a:pt x="64293" y="1912486"/>
                  </a:lnTo>
                  <a:lnTo>
                    <a:pt x="152400" y="1914867"/>
                  </a:lnTo>
                  <a:lnTo>
                    <a:pt x="4698072" y="1914867"/>
                  </a:lnTo>
                  <a:lnTo>
                    <a:pt x="4786179" y="1912486"/>
                  </a:lnTo>
                  <a:lnTo>
                    <a:pt x="4831422" y="1895817"/>
                  </a:lnTo>
                  <a:lnTo>
                    <a:pt x="4848091" y="1850574"/>
                  </a:lnTo>
                  <a:lnTo>
                    <a:pt x="4850472" y="1762467"/>
                  </a:lnTo>
                  <a:lnTo>
                    <a:pt x="4850472" y="152400"/>
                  </a:lnTo>
                  <a:lnTo>
                    <a:pt x="4848091" y="64293"/>
                  </a:lnTo>
                  <a:lnTo>
                    <a:pt x="4831422" y="19050"/>
                  </a:lnTo>
                  <a:lnTo>
                    <a:pt x="4786179" y="2381"/>
                  </a:lnTo>
                  <a:lnTo>
                    <a:pt x="4698072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48763" y="3892905"/>
              <a:ext cx="4850765" cy="1915160"/>
            </a:xfrm>
            <a:custGeom>
              <a:avLst/>
              <a:gdLst/>
              <a:ahLst/>
              <a:cxnLst/>
              <a:rect l="l" t="t" r="r" b="b"/>
              <a:pathLst>
                <a:path w="4850765" h="191516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62467"/>
                  </a:lnTo>
                  <a:lnTo>
                    <a:pt x="2381" y="1850574"/>
                  </a:lnTo>
                  <a:lnTo>
                    <a:pt x="19050" y="1895817"/>
                  </a:lnTo>
                  <a:lnTo>
                    <a:pt x="64293" y="1912486"/>
                  </a:lnTo>
                  <a:lnTo>
                    <a:pt x="152400" y="1914867"/>
                  </a:lnTo>
                  <a:lnTo>
                    <a:pt x="4698072" y="1914867"/>
                  </a:lnTo>
                  <a:lnTo>
                    <a:pt x="4786179" y="1912486"/>
                  </a:lnTo>
                  <a:lnTo>
                    <a:pt x="4831422" y="1895817"/>
                  </a:lnTo>
                  <a:lnTo>
                    <a:pt x="4848091" y="1850574"/>
                  </a:lnTo>
                  <a:lnTo>
                    <a:pt x="4850472" y="1762467"/>
                  </a:lnTo>
                  <a:lnTo>
                    <a:pt x="4850472" y="152400"/>
                  </a:lnTo>
                  <a:lnTo>
                    <a:pt x="4848091" y="64293"/>
                  </a:lnTo>
                  <a:lnTo>
                    <a:pt x="4831422" y="19050"/>
                  </a:lnTo>
                  <a:lnTo>
                    <a:pt x="4786179" y="2381"/>
                  </a:lnTo>
                  <a:lnTo>
                    <a:pt x="4698072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277998" y="3644861"/>
            <a:ext cx="4392295" cy="167640"/>
          </a:xfrm>
          <a:custGeom>
            <a:avLst/>
            <a:gdLst/>
            <a:ahLst/>
            <a:cxnLst/>
            <a:rect l="l" t="t" r="r" b="b"/>
            <a:pathLst>
              <a:path w="4392295" h="167639">
                <a:moveTo>
                  <a:pt x="4328502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4328502" y="167398"/>
                </a:lnTo>
                <a:lnTo>
                  <a:pt x="4365213" y="166406"/>
                </a:lnTo>
                <a:lnTo>
                  <a:pt x="4384065" y="159461"/>
                </a:lnTo>
                <a:lnTo>
                  <a:pt x="4391010" y="140609"/>
                </a:lnTo>
                <a:lnTo>
                  <a:pt x="4392002" y="103898"/>
                </a:lnTo>
                <a:lnTo>
                  <a:pt x="4392002" y="63500"/>
                </a:lnTo>
                <a:lnTo>
                  <a:pt x="4391010" y="26789"/>
                </a:lnTo>
                <a:lnTo>
                  <a:pt x="4384065" y="7937"/>
                </a:lnTo>
                <a:lnTo>
                  <a:pt x="4365213" y="992"/>
                </a:lnTo>
                <a:lnTo>
                  <a:pt x="4328502" y="0"/>
                </a:lnTo>
                <a:close/>
              </a:path>
            </a:pathLst>
          </a:custGeom>
          <a:solidFill>
            <a:srgbClr val="A5A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99" y="527100"/>
            <a:ext cx="5210810" cy="731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buAutoNum type="arabicPeriod" startAt="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scope, tenure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renewal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stated.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not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known record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5000"/>
              </a:lnSpc>
              <a:spcBef>
                <a:spcPts val="280"/>
              </a:spcBef>
              <a:buAutoNum type="arabicPeriod" startAt="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authorities,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approving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ambit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Cosmetics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registered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585"/>
              </a:spcBef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situations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50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They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multiple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 large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Each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stand-alone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 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29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does not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own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(user institution)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utilize the services  of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another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(host institution)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preferably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adjoining/nearby  area. Relevant requirements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fulfilled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they do so.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Box 4.1 for</a:t>
            </a:r>
            <a:r>
              <a:rPr dirty="0" sz="1000" spc="-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further  details.</a:t>
            </a:r>
            <a:endParaRPr sz="1000">
              <a:latin typeface="Palladio Uralic"/>
              <a:cs typeface="Palladio Uralic"/>
            </a:endParaRPr>
          </a:p>
          <a:p>
            <a:pPr marL="1032510">
              <a:lnSpc>
                <a:spcPct val="100000"/>
              </a:lnSpc>
              <a:spcBef>
                <a:spcPts val="108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4.1 Utilizing the services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an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another</a:t>
            </a:r>
            <a:r>
              <a:rPr dirty="0" sz="1000" spc="-6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endParaRPr sz="1000">
              <a:latin typeface="Palladio Uralic"/>
              <a:cs typeface="Palladio Uralic"/>
            </a:endParaRPr>
          </a:p>
          <a:p>
            <a:pPr algn="just" marL="455295" marR="124460">
              <a:lnSpc>
                <a:spcPct val="129600"/>
              </a:lnSpc>
              <a:spcBef>
                <a:spcPts val="925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 requirements must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fulfilled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institutions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services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  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another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institution:</a:t>
            </a:r>
            <a:endParaRPr sz="900">
              <a:latin typeface="Palladio Uralic"/>
              <a:cs typeface="Palladio Uralic"/>
            </a:endParaRPr>
          </a:p>
          <a:p>
            <a:pPr algn="just" lvl="3" marL="635000" marR="124460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635635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two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institutions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(host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user)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enter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into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MoU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utilizing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services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host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institution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user institution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provide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‘No Objection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Certificate’ and agree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overseen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the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host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institution.</a:t>
            </a:r>
            <a:endParaRPr sz="900">
              <a:latin typeface="Palladio Uralic"/>
              <a:cs typeface="Palladio Uralic"/>
            </a:endParaRPr>
          </a:p>
          <a:p>
            <a:pPr algn="just" lvl="3" marL="635000" marR="124460" indent="-180340">
              <a:lnSpc>
                <a:spcPct val="129600"/>
              </a:lnSpc>
              <a:spcBef>
                <a:spcPts val="140"/>
              </a:spcBef>
              <a:buChar char="•"/>
              <a:tabLst>
                <a:tab pos="635635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host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institution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have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access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records including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the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source documents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continuing review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implemented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project,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including site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visits.</a:t>
            </a:r>
            <a:endParaRPr sz="900">
              <a:latin typeface="Palladio Uralic"/>
              <a:cs typeface="Palladio Uralic"/>
            </a:endParaRPr>
          </a:p>
          <a:p>
            <a:pPr lvl="3" marL="635000" indent="-180340">
              <a:lnSpc>
                <a:spcPct val="100000"/>
              </a:lnSpc>
              <a:spcBef>
                <a:spcPts val="464"/>
              </a:spcBef>
              <a:buChar char="•"/>
              <a:tabLst>
                <a:tab pos="635635" algn="l"/>
              </a:tabLst>
            </a:pP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host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institution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undertake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site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monitoring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rights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  <a:p>
            <a:pPr marL="63500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responsibilities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projects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submitted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institutions.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5000"/>
              </a:lnSpc>
              <a:buAutoNum type="arabicPeriod" startAt="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multicentric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 to  utilize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services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designated  main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purpose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EC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located in India and  registered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authority.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 site requirements,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implementation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monitoring, etc.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performed 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 require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communication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coordination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secretariats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  See section 4.10 for further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580"/>
              </a:spcBef>
              <a:buAutoNum type="arabicPeriod" startAt="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Stem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cell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institutional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71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5000"/>
              </a:lnSpc>
              <a:spcBef>
                <a:spcPts val="10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 (IC-SCR)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consideration,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National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(2017).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5000"/>
              </a:lnSpc>
              <a:spcBef>
                <a:spcPts val="285"/>
              </a:spcBef>
              <a:buAutoNum type="arabicPeriod" startAt="5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Independent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EC)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outside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institutional attachments.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essential  conditions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met: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360045">
              <a:lnSpc>
                <a:spcPct val="1250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Ind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90">
                <a:solidFill>
                  <a:srgbClr val="231F20"/>
                </a:solidFill>
                <a:latin typeface="Times New Roman"/>
                <a:cs typeface="Times New Roman"/>
              </a:rPr>
              <a:t>must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established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as a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registered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legal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entity,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governed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by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oversee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monitor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Ind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58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function according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SOPs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that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follow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national guidelines</a:t>
            </a:r>
            <a:r>
              <a:rPr dirty="0" sz="1000" spc="3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functioning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58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accept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proposals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investigators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affiliated</a:t>
            </a:r>
            <a:r>
              <a:rPr dirty="0" sz="10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institutions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have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unless there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MoU.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58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will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rights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responsibilities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related</a:t>
            </a:r>
            <a:r>
              <a:rPr dirty="0" sz="10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projects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submitted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it.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58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access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records,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including</a:t>
            </a:r>
            <a:r>
              <a:rPr dirty="0" sz="10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source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documents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58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undertake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continuing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implemented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project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including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site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visits.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58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familiarize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itself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local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socio-cultural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norms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help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ensure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rights and well-being of research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5000"/>
              </a:lnSpc>
              <a:spcBef>
                <a:spcPts val="284"/>
              </a:spcBef>
              <a:buAutoNum type="arabicPeriod" startAt="6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subcommittees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SAE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subcommittee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expedited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review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should be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 committee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comprise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Chairperson/  Member Secretary and 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two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designated members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 These subcommittees can report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concerned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5000"/>
              </a:lnSpc>
              <a:spcBef>
                <a:spcPts val="280"/>
              </a:spcBef>
              <a:buAutoNum type="arabicPeriod" startAt="6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separate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two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 could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facilitate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continuity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activity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reviewed 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372110" algn="l"/>
                <a:tab pos="37274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Composition of an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multi-disciplinary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multi-sectoral.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adequate representation of age 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gender.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Preferably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50%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non-affiliated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outside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institution.</a:t>
            </a:r>
            <a:endParaRPr sz="1000">
              <a:latin typeface="Palladio Uralic"/>
              <a:cs typeface="Palladio Uralic"/>
            </a:endParaRPr>
          </a:p>
          <a:p>
            <a:pPr lvl="2" marL="372110" marR="6985" indent="-360045">
              <a:lnSpc>
                <a:spcPct val="1250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number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members in 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should preferably be between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seven and 15 and 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minimum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five 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present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quorum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lvl="2" marL="372110" marR="6985" indent="-360045">
              <a:lnSpc>
                <a:spcPct val="1250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balance between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members/technical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non-technical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members, depending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 the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27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657" y="527100"/>
            <a:ext cx="4851400" cy="113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1500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marL="13335" marR="5080">
              <a:lnSpc>
                <a:spcPct val="125000"/>
              </a:lnSpc>
              <a:spcBef>
                <a:spcPts val="10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composition,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affiliations,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qualifications,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responsibilities 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Table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4.1.</a:t>
            </a:r>
            <a:endParaRPr sz="1000">
              <a:latin typeface="Palladio Uralic"/>
              <a:cs typeface="Palladio Uralic"/>
            </a:endParaRPr>
          </a:p>
          <a:p>
            <a:pPr marL="1530985" marR="365125" indent="-1518920">
              <a:lnSpc>
                <a:spcPct val="100000"/>
              </a:lnSpc>
              <a:spcBef>
                <a:spcPts val="106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4.1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Composition,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affiliations, qualifications,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member specific roles and  responsibilities of an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2036" y="7665755"/>
            <a:ext cx="459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9999" y="1758708"/>
          <a:ext cx="5190490" cy="5862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"/>
                <a:gridCol w="1736725"/>
                <a:gridCol w="3125469"/>
              </a:tblGrid>
              <a:tr h="3623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Members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2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  <a:tc>
                  <a:txBody>
                    <a:bodyPr/>
                    <a:lstStyle/>
                    <a:p>
                      <a:pPr marL="9740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Definition/description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</a:tr>
              <a:tr h="1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Chairperson/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4F2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Conduct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meetings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accountable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independent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58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efficient functioning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committee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2545" indent="-108585">
                        <a:lnSpc>
                          <a:spcPct val="120400"/>
                        </a:lnSpc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active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participation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all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(particularly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non-affiliated, non-medical/ non- technical)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all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discussions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deliberations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Ratify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minutes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previous</a:t>
                      </a:r>
                      <a:r>
                        <a:rPr dirty="0" sz="900" spc="-1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meetings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58750" marR="41910" indent="-108585">
                        <a:lnSpc>
                          <a:spcPct val="120400"/>
                        </a:lnSpc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case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anticipated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absence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Chairperson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Vice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Chairperson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at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planned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meeting,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Chairperson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 nominate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committee member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Acting Chairperson or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present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 elect an Acting Chairperson on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day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meeting.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Acting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Chairperson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 person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will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powers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Chairperson for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meeting.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Seek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COI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declaration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quorum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58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fair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decision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making.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2545" indent="-108585">
                        <a:lnSpc>
                          <a:spcPct val="120400"/>
                        </a:lnSpc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Handle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complaints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against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researchers,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conflict of interest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issues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requests for use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data,  etc.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28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Vice Chairperson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(optional)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E4F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E4F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28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Qualifications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-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E4F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074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well-respected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191135">
                        <a:lnSpc>
                          <a:spcPct val="1204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background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prior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experience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having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served/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serving in an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496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70815">
                        <a:lnSpc>
                          <a:spcPts val="1300"/>
                        </a:lnSpc>
                        <a:spcBef>
                          <a:spcPts val="1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 Secretary/</a:t>
                      </a:r>
                      <a:r>
                        <a:rPr dirty="0" sz="900" spc="-10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Alternate  Member Secretary</a:t>
                      </a:r>
                      <a:r>
                        <a:rPr dirty="0" sz="900" spc="-8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(optional)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902335">
                        <a:lnSpc>
                          <a:spcPts val="2150"/>
                        </a:lnSpc>
                        <a:spcBef>
                          <a:spcPts val="1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Qualifications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-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ts val="1050"/>
                        </a:lnSpc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staff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institution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marR="61594" indent="-108585">
                        <a:lnSpc>
                          <a:spcPct val="120400"/>
                        </a:lnSpc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have knowledge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experience in clinical</a:t>
                      </a:r>
                      <a:r>
                        <a:rPr dirty="0" sz="900" spc="-114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 and ethics,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motivated and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have good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communication  skills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58750" marR="42545" indent="-108585">
                        <a:lnSpc>
                          <a:spcPts val="1300"/>
                        </a:lnSpc>
                        <a:spcBef>
                          <a:spcPts val="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Organize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efficient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procedure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receiving,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preparing,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circulating and maintaining each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proposal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 review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Schedule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meetings,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prepare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agenda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minutes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  <a:tab pos="755015" algn="l"/>
                          <a:tab pos="1035050" algn="l"/>
                          <a:tab pos="1960880" algn="l"/>
                          <a:tab pos="288099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Organize	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	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documentation,	communication	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archiving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training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secretariat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SOPs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updated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required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adherence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functioning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SOPs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Prepare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respond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audits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inspections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completeness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documentation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at 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receipt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timely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inclusion in agenda for EC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1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need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expedited </a:t>
                      </a:r>
                      <a:r>
                        <a:rPr dirty="0" sz="900" spc="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review/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exemption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from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 or full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280" y="527100"/>
            <a:ext cx="16478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442036" y="7665755"/>
            <a:ext cx="459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19999" y="900010"/>
          <a:ext cx="5190490" cy="656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"/>
                <a:gridCol w="1736725"/>
                <a:gridCol w="3125469"/>
              </a:tblGrid>
              <a:tr h="845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68580" indent="-108585">
                        <a:lnSpc>
                          <a:spcPts val="1300"/>
                        </a:lnSpc>
                        <a:spcBef>
                          <a:spcPts val="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 able to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devote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adequate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time to this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activity  which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 protected by  the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institution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58750" marR="42545" indent="-108585">
                        <a:lnSpc>
                          <a:spcPts val="1300"/>
                        </a:lnSpc>
                        <a:spcBef>
                          <a:spcPts val="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need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obtain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prior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invite independent consultant,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patient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community  representatives.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quorum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meeting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record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discussions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decisions.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0515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Basic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Medical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Scientist(s)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410845">
                        <a:lnSpc>
                          <a:spcPct val="1991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  Qualifications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-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marR="123189" indent="-108585">
                        <a:lnSpc>
                          <a:spcPct val="120400"/>
                        </a:lnSpc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Non-medical or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medical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basic medical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sciences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marR="262890" indent="-108585">
                        <a:lnSpc>
                          <a:spcPct val="120400"/>
                        </a:lnSpc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case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reviewing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clinical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trials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drugs,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basic medical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scientist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preferably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pharmacologist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58750" marR="41910" indent="-108585">
                        <a:lnSpc>
                          <a:spcPts val="1300"/>
                        </a:lnSpc>
                        <a:spcBef>
                          <a:spcPts val="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ethical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emphasis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intervention,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benefit-risk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analysis, research design,  methodology and statistics, continuing review 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process,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SAE, protocol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deviation,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progress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completion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report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clinical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trials,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pharmacologist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the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drug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safety and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pharmacodynamics.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  <a:tr h="1889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4.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Clinician(s)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410845">
                        <a:lnSpc>
                          <a:spcPct val="1991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  Qualifications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-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marR="200025" indent="-108585">
                        <a:lnSpc>
                          <a:spcPct val="120400"/>
                        </a:lnSpc>
                        <a:spcBef>
                          <a:spcPts val="85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individual/s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recognized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medical  qualification,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expertise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training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58750" marR="42545" indent="-108585">
                        <a:lnSpc>
                          <a:spcPts val="1300"/>
                        </a:lnSpc>
                        <a:spcBef>
                          <a:spcPts val="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protocols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including review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intervention,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benefit-risk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analysis, research design,  methodology, sample size, site of study and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statistics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Ongoing review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protocol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(SAE,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protocol</a:t>
                      </a:r>
                      <a:r>
                        <a:rPr dirty="0" sz="900" spc="229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deviation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58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violation,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progress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completion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report)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2545" indent="-108585">
                        <a:lnSpc>
                          <a:spcPct val="1204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medical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care,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facility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appropriateness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principal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investigator,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provision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medical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car,  management and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compensation.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1910" indent="-108585">
                        <a:lnSpc>
                          <a:spcPct val="1204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Thorough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protocol,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investigators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brochure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(if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applicable) and all other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protocol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details and submitted  documents.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1765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5.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Legal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expert/s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410845">
                        <a:lnSpc>
                          <a:spcPct val="1991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  Qualifications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-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marR="194310" indent="-108585">
                        <a:lnSpc>
                          <a:spcPct val="1204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have a</a:t>
                      </a:r>
                      <a:r>
                        <a:rPr dirty="0" sz="900" spc="-1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basic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degree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Law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 a recognized  university, with</a:t>
                      </a:r>
                      <a:r>
                        <a:rPr dirty="0" sz="900" spc="-1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experience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Desirable: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Training in</a:t>
                      </a:r>
                      <a:r>
                        <a:rPr dirty="0" sz="900" spc="-9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medical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law.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58750" marR="41910" indent="-108585">
                        <a:lnSpc>
                          <a:spcPts val="1300"/>
                        </a:lnSpc>
                        <a:spcBef>
                          <a:spcPts val="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Ethical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proposal,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ICD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along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translations, MoU,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Clinical Trial Agreement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(CTA),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regulatory approval, insurance document, other site  approvals, researcher’s undertaking,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protocol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specific  other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permissions, such as,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stem cell committee for stem  cell research,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HMSC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international collaboration,  compliance with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guidelines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etc.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Interpret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inform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 about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new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regulations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if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292" y="527100"/>
            <a:ext cx="16478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44000" y="888987"/>
          <a:ext cx="5178425" cy="4540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500"/>
                <a:gridCol w="2450465"/>
                <a:gridCol w="2391410"/>
              </a:tblGrid>
              <a:tr h="1979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6.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scientist/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philosopher/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ethicist/theologian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1123950">
                        <a:lnSpc>
                          <a:spcPct val="2037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1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Qualifications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-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marR="77470" indent="-108585">
                        <a:lnSpc>
                          <a:spcPct val="125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individual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social/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behavioural science/ philosophy/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religious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training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and/or expertise 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sensitive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local cultural and moral  values. Can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from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NGO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involved in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health-related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activities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Ethical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proposal,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ICD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along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translations.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1910" indent="-108585">
                        <a:lnSpc>
                          <a:spcPct val="125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impact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 community</a:t>
                      </a:r>
                      <a:r>
                        <a:rPr dirty="0" sz="900" spc="-1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involvement,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socio–cultural context, religious or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philosophical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context, if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2545" indent="-108585">
                        <a:lnSpc>
                          <a:spcPct val="125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Serve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patient/participant/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societal </a:t>
                      </a:r>
                      <a:r>
                        <a:rPr dirty="0" sz="900" spc="29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 representative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bring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 ethical and societal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concerns.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547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7.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897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Lay</a:t>
                      </a:r>
                      <a:r>
                        <a:rPr dirty="0" sz="900" spc="-10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person(s)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1616075">
                        <a:lnSpc>
                          <a:spcPct val="2037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Qualifications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-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41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Literate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person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6986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pursued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medical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science/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health-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related career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last 5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years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414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representative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community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which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participants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be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drawn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aware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local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language,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cultural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moral values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Desirable: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involved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social</a:t>
                      </a:r>
                      <a:r>
                        <a:rPr dirty="0" sz="900" spc="-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 welfare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activities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Ethical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proposal,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ICD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along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translation(s).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3180" indent="-108585">
                        <a:lnSpc>
                          <a:spcPct val="125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Evaluate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benefits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participant’s perspective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opine  whether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justify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58750" marR="42545" indent="-108585">
                        <a:lnSpc>
                          <a:spcPct val="125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Serve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patient/participant/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community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representative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bring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ethical and  societal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concerns.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58750" indent="-108585">
                        <a:lnSpc>
                          <a:spcPct val="100000"/>
                        </a:lnSpc>
                        <a:spcBef>
                          <a:spcPts val="414"/>
                        </a:spcBef>
                        <a:buChar char="•"/>
                        <a:tabLst>
                          <a:tab pos="15938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societal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aspects 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z="900" spc="-1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719999" y="6018504"/>
            <a:ext cx="5184140" cy="1409700"/>
            <a:chOff x="719999" y="6018504"/>
            <a:chExt cx="5184140" cy="1409700"/>
          </a:xfrm>
        </p:grpSpPr>
        <p:sp>
          <p:nvSpPr>
            <p:cNvPr id="9" name="object 9"/>
            <p:cNvSpPr/>
            <p:nvPr/>
          </p:nvSpPr>
          <p:spPr>
            <a:xfrm>
              <a:off x="724762" y="6023266"/>
              <a:ext cx="5174615" cy="1400175"/>
            </a:xfrm>
            <a:custGeom>
              <a:avLst/>
              <a:gdLst/>
              <a:ahLst/>
              <a:cxnLst/>
              <a:rect l="l" t="t" r="r" b="b"/>
              <a:pathLst>
                <a:path w="5174615" h="1400175">
                  <a:moveTo>
                    <a:pt x="5022075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247317"/>
                  </a:lnTo>
                  <a:lnTo>
                    <a:pt x="2381" y="1335424"/>
                  </a:lnTo>
                  <a:lnTo>
                    <a:pt x="19050" y="1380667"/>
                  </a:lnTo>
                  <a:lnTo>
                    <a:pt x="64293" y="1397336"/>
                  </a:lnTo>
                  <a:lnTo>
                    <a:pt x="152400" y="1399717"/>
                  </a:lnTo>
                  <a:lnTo>
                    <a:pt x="5022075" y="1399717"/>
                  </a:lnTo>
                  <a:lnTo>
                    <a:pt x="5110181" y="1397336"/>
                  </a:lnTo>
                  <a:lnTo>
                    <a:pt x="5155425" y="1380667"/>
                  </a:lnTo>
                  <a:lnTo>
                    <a:pt x="5172094" y="1335424"/>
                  </a:lnTo>
                  <a:lnTo>
                    <a:pt x="5174475" y="1247317"/>
                  </a:lnTo>
                  <a:lnTo>
                    <a:pt x="5174475" y="152400"/>
                  </a:lnTo>
                  <a:lnTo>
                    <a:pt x="5172094" y="64293"/>
                  </a:lnTo>
                  <a:lnTo>
                    <a:pt x="5155425" y="19050"/>
                  </a:lnTo>
                  <a:lnTo>
                    <a:pt x="5110181" y="2381"/>
                  </a:lnTo>
                  <a:lnTo>
                    <a:pt x="5022075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4762" y="6023266"/>
              <a:ext cx="5174615" cy="1400175"/>
            </a:xfrm>
            <a:custGeom>
              <a:avLst/>
              <a:gdLst/>
              <a:ahLst/>
              <a:cxnLst/>
              <a:rect l="l" t="t" r="r" b="b"/>
              <a:pathLst>
                <a:path w="5174615" h="140017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247317"/>
                  </a:lnTo>
                  <a:lnTo>
                    <a:pt x="2381" y="1335424"/>
                  </a:lnTo>
                  <a:lnTo>
                    <a:pt x="19050" y="1380667"/>
                  </a:lnTo>
                  <a:lnTo>
                    <a:pt x="64293" y="1397336"/>
                  </a:lnTo>
                  <a:lnTo>
                    <a:pt x="152400" y="1399717"/>
                  </a:lnTo>
                  <a:lnTo>
                    <a:pt x="5022075" y="1399717"/>
                  </a:lnTo>
                  <a:lnTo>
                    <a:pt x="5110181" y="1397336"/>
                  </a:lnTo>
                  <a:lnTo>
                    <a:pt x="5155425" y="1380667"/>
                  </a:lnTo>
                  <a:lnTo>
                    <a:pt x="5172094" y="1335424"/>
                  </a:lnTo>
                  <a:lnTo>
                    <a:pt x="5174475" y="1247317"/>
                  </a:lnTo>
                  <a:lnTo>
                    <a:pt x="5174475" y="152400"/>
                  </a:lnTo>
                  <a:lnTo>
                    <a:pt x="5172094" y="64293"/>
                  </a:lnTo>
                  <a:lnTo>
                    <a:pt x="5155425" y="19050"/>
                  </a:lnTo>
                  <a:lnTo>
                    <a:pt x="5110181" y="2381"/>
                  </a:lnTo>
                  <a:lnTo>
                    <a:pt x="5022075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422003" y="5800635"/>
            <a:ext cx="3780154" cy="167640"/>
          </a:xfrm>
          <a:custGeom>
            <a:avLst/>
            <a:gdLst/>
            <a:ahLst/>
            <a:cxnLst/>
            <a:rect l="l" t="t" r="r" b="b"/>
            <a:pathLst>
              <a:path w="3780154" h="167639">
                <a:moveTo>
                  <a:pt x="3716502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499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716502" y="167398"/>
                </a:lnTo>
                <a:lnTo>
                  <a:pt x="3753213" y="166406"/>
                </a:lnTo>
                <a:lnTo>
                  <a:pt x="3772065" y="159461"/>
                </a:lnTo>
                <a:lnTo>
                  <a:pt x="3779010" y="140609"/>
                </a:lnTo>
                <a:lnTo>
                  <a:pt x="3780002" y="103898"/>
                </a:lnTo>
                <a:lnTo>
                  <a:pt x="3780002" y="63499"/>
                </a:lnTo>
                <a:lnTo>
                  <a:pt x="3779010" y="26789"/>
                </a:lnTo>
                <a:lnTo>
                  <a:pt x="3772065" y="7937"/>
                </a:lnTo>
                <a:lnTo>
                  <a:pt x="3753213" y="992"/>
                </a:lnTo>
                <a:lnTo>
                  <a:pt x="3716502" y="0"/>
                </a:lnTo>
                <a:close/>
              </a:path>
            </a:pathLst>
          </a:custGeom>
          <a:solidFill>
            <a:srgbClr val="A5A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7299" y="5461255"/>
            <a:ext cx="5210810" cy="236728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lvl="2" marL="372745" indent="-360045">
              <a:lnSpc>
                <a:spcPct val="100000"/>
              </a:lnSpc>
              <a:spcBef>
                <a:spcPts val="750"/>
              </a:spcBef>
              <a:buAutoNum type="arabicPeriod" startAt="6"/>
              <a:tabLst>
                <a:tab pos="372745" algn="l"/>
              </a:tabLst>
            </a:pPr>
            <a:r>
              <a:rPr dirty="0" sz="1050" spc="-5">
                <a:solidFill>
                  <a:srgbClr val="231F20"/>
                </a:solidFill>
                <a:latin typeface="Palladio Uralic"/>
                <a:cs typeface="Palladio Uralic"/>
              </a:rPr>
              <a:t>The quorum should be as </a:t>
            </a:r>
            <a:r>
              <a:rPr dirty="0" sz="1050">
                <a:solidFill>
                  <a:srgbClr val="231F20"/>
                </a:solidFill>
                <a:latin typeface="Palladio Uralic"/>
                <a:cs typeface="Palladio Uralic"/>
              </a:rPr>
              <a:t>specified in Box</a:t>
            </a:r>
            <a:r>
              <a:rPr dirty="0" sz="105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50">
                <a:solidFill>
                  <a:srgbClr val="231F20"/>
                </a:solidFill>
                <a:latin typeface="Palladio Uralic"/>
                <a:cs typeface="Palladio Uralic"/>
              </a:rPr>
              <a:t>4.2.</a:t>
            </a:r>
            <a:endParaRPr sz="1050">
              <a:latin typeface="Palladio Uralic"/>
              <a:cs typeface="Palladio Uralic"/>
            </a:endParaRPr>
          </a:p>
          <a:p>
            <a:pPr marL="1251585">
              <a:lnSpc>
                <a:spcPct val="100000"/>
              </a:lnSpc>
              <a:spcBef>
                <a:spcPts val="62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4.2 Quorum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requirements 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meetings</a:t>
            </a:r>
            <a:endParaRPr sz="1000">
              <a:latin typeface="Palladio Uralic"/>
              <a:cs typeface="Palladio Uralic"/>
            </a:endParaRPr>
          </a:p>
          <a:p>
            <a:pPr lvl="3" marL="264160" indent="-18034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26479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 minimum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five members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present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meeting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room.</a:t>
            </a:r>
            <a:endParaRPr sz="900">
              <a:latin typeface="Palladio Uralic"/>
              <a:cs typeface="Palladio Uralic"/>
            </a:endParaRPr>
          </a:p>
          <a:p>
            <a:pPr lvl="3" marL="264160" indent="-18034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264795" algn="l"/>
              </a:tabLst>
            </a:pP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quorum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medical,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non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technical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or/and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non-technical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members.*</a:t>
            </a:r>
            <a:endParaRPr sz="900">
              <a:latin typeface="Palladio Uralic"/>
              <a:cs typeface="Palladio Uralic"/>
            </a:endParaRPr>
          </a:p>
          <a:p>
            <a:pPr lvl="3" marL="264160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26479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Minimum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non-affiliated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member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 part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quorum.</a:t>
            </a:r>
            <a:endParaRPr sz="900">
              <a:latin typeface="Palladio Uralic"/>
              <a:cs typeface="Palladio Uralic"/>
            </a:endParaRPr>
          </a:p>
          <a:p>
            <a:pPr lvl="3" marL="264160" indent="-180340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26479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Preferably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person should be part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quorum.</a:t>
            </a:r>
            <a:endParaRPr sz="900">
              <a:latin typeface="Palladio Uralic"/>
              <a:cs typeface="Palladio Uralic"/>
            </a:endParaRPr>
          </a:p>
          <a:p>
            <a:pPr lvl="3" marL="264160" marR="7747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26479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quorum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reviewing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accordance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current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CDSCO  requirements.</a:t>
            </a:r>
            <a:endParaRPr sz="900">
              <a:latin typeface="Palladio Uralic"/>
              <a:cs typeface="Palladio Uralic"/>
            </a:endParaRPr>
          </a:p>
          <a:p>
            <a:pPr lvl="3" marL="264160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26479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 decision 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valid without fulfilment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quorum.</a:t>
            </a:r>
            <a:endParaRPr sz="900">
              <a:latin typeface="Palladio Uralic"/>
              <a:cs typeface="Palladio Uralic"/>
            </a:endParaRPr>
          </a:p>
          <a:p>
            <a:pPr marL="372110" marR="5080">
              <a:lnSpc>
                <a:spcPct val="143500"/>
              </a:lnSpc>
              <a:spcBef>
                <a:spcPts val="675"/>
              </a:spcBef>
            </a:pP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*Medical </a:t>
            </a:r>
            <a:r>
              <a:rPr dirty="0" sz="900" i="1">
                <a:solidFill>
                  <a:srgbClr val="231F20"/>
                </a:solidFill>
                <a:latin typeface="Palladio Uralic"/>
                <a:cs typeface="Palladio Uralic"/>
              </a:rPr>
              <a:t>members are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clinicians with </a:t>
            </a:r>
            <a:r>
              <a:rPr dirty="0" sz="900" i="1">
                <a:solidFill>
                  <a:srgbClr val="231F20"/>
                </a:solidFill>
                <a:latin typeface="Palladio Uralic"/>
                <a:cs typeface="Palladio Uralic"/>
              </a:rPr>
              <a:t>appropriate medical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qualifications. </a:t>
            </a:r>
            <a:r>
              <a:rPr dirty="0" sz="900" i="1">
                <a:solidFill>
                  <a:srgbClr val="231F20"/>
                </a:solidFill>
                <a:latin typeface="Palladio Uralic"/>
                <a:cs typeface="Palladio Uralic"/>
              </a:rPr>
              <a:t>Technical members are persons 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65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Palladio Uralic"/>
                <a:cs typeface="Palladio Uralic"/>
              </a:rPr>
              <a:t>qualifications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65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Palladio Uralic"/>
                <a:cs typeface="Palladio Uralic"/>
              </a:rPr>
              <a:t>particular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branch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Palladio Uralic"/>
                <a:cs typeface="Palladio Uralic"/>
              </a:rPr>
              <a:t>conducted,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65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Palladio Uralic"/>
                <a:cs typeface="Palladio Uralic"/>
              </a:rPr>
              <a:t>example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900" spc="-60" i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Palladio Uralic"/>
                <a:cs typeface="Palladio Uralic"/>
              </a:rPr>
              <a:t>sciences.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08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950"/>
              </a:spcBef>
              <a:buAutoNum type="arabicPeriod" startAt="7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independence,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 but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appellate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appoint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disputes.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 startAt="7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committee.  They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fulfil a role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qualifications (such as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clinician, legal  expert,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scientist,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scientist, lay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etc.) in 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taking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 of Chairperson or Member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4"/>
              </a:spcBef>
              <a:buAutoNum type="arabicPeriod" startAt="7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set of alternate members who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with  decision-making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quorum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 These 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the  same TORs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can attend meetings in the absence of regular  members.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 startAt="7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maintain a panel of subject experts who are consulted for their subject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expertise,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instance,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paediatrician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children,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cardiologist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heart disorders,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They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expert  opinion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power/voting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 startAt="7"/>
              <a:tabLst>
                <a:tab pos="39560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invite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experts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independent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consultants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representative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 group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member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special invitee, for opinion on  a 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example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HIV, genetic disorders,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cancer, with appropriate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 startAt="7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possible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separate scientific committee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priorly 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 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EC.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raise scientific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queries besides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ones as both  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are important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 protection.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72745" algn="l"/>
              </a:tabLst>
            </a:pP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Terms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of reference for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EC</a:t>
            </a:r>
            <a:r>
              <a:rPr dirty="0" sz="1000" spc="-15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members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appoint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appointment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letter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TORs.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letter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issued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head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include,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minimum, 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following:</a:t>
            </a:r>
            <a:endParaRPr sz="1000">
              <a:latin typeface="Palladio Uralic"/>
              <a:cs typeface="Palladio Uralic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Role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responsibility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member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committee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Duration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appointment</a:t>
            </a:r>
            <a:endParaRPr sz="1000">
              <a:latin typeface="Times New Roman"/>
              <a:cs typeface="Times New Roman"/>
            </a:endParaRPr>
          </a:p>
          <a:p>
            <a:pPr lvl="3" marL="732155" indent="-360680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Conditions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appointment</a:t>
            </a:r>
            <a:endParaRPr sz="1000">
              <a:latin typeface="Times New Roman"/>
              <a:cs typeface="Times New Roman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Generally,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term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membership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2–3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years.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duration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extended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percentage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changed on a  regular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reasonable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honorarium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attendance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31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18181" y="1663331"/>
            <a:ext cx="4785995" cy="3085465"/>
            <a:chOff x="1118181" y="1663331"/>
            <a:chExt cx="4785995" cy="3085465"/>
          </a:xfrm>
        </p:grpSpPr>
        <p:sp>
          <p:nvSpPr>
            <p:cNvPr id="7" name="object 7"/>
            <p:cNvSpPr/>
            <p:nvPr/>
          </p:nvSpPr>
          <p:spPr>
            <a:xfrm>
              <a:off x="1122944" y="1668094"/>
              <a:ext cx="4776470" cy="3075940"/>
            </a:xfrm>
            <a:custGeom>
              <a:avLst/>
              <a:gdLst/>
              <a:ahLst/>
              <a:cxnLst/>
              <a:rect l="l" t="t" r="r" b="b"/>
              <a:pathLst>
                <a:path w="4776470" h="3075940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923159"/>
                  </a:lnTo>
                  <a:lnTo>
                    <a:pt x="2381" y="3011265"/>
                  </a:lnTo>
                  <a:lnTo>
                    <a:pt x="19050" y="3056509"/>
                  </a:lnTo>
                  <a:lnTo>
                    <a:pt x="64293" y="3073177"/>
                  </a:lnTo>
                  <a:lnTo>
                    <a:pt x="152400" y="3075559"/>
                  </a:lnTo>
                  <a:lnTo>
                    <a:pt x="4623904" y="3075559"/>
                  </a:lnTo>
                  <a:lnTo>
                    <a:pt x="4712011" y="3073177"/>
                  </a:lnTo>
                  <a:lnTo>
                    <a:pt x="4757254" y="3056509"/>
                  </a:lnTo>
                  <a:lnTo>
                    <a:pt x="4773923" y="3011265"/>
                  </a:lnTo>
                  <a:lnTo>
                    <a:pt x="4776304" y="2923159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22944" y="1668094"/>
              <a:ext cx="4776470" cy="3075940"/>
            </a:xfrm>
            <a:custGeom>
              <a:avLst/>
              <a:gdLst/>
              <a:ahLst/>
              <a:cxnLst/>
              <a:rect l="l" t="t" r="r" b="b"/>
              <a:pathLst>
                <a:path w="4776470" h="307594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923159"/>
                  </a:lnTo>
                  <a:lnTo>
                    <a:pt x="2381" y="3011265"/>
                  </a:lnTo>
                  <a:lnTo>
                    <a:pt x="19050" y="3056509"/>
                  </a:lnTo>
                  <a:lnTo>
                    <a:pt x="64293" y="3073177"/>
                  </a:lnTo>
                  <a:lnTo>
                    <a:pt x="152400" y="3075559"/>
                  </a:lnTo>
                  <a:lnTo>
                    <a:pt x="4623904" y="3075559"/>
                  </a:lnTo>
                  <a:lnTo>
                    <a:pt x="4712011" y="3073177"/>
                  </a:lnTo>
                  <a:lnTo>
                    <a:pt x="4757254" y="3056509"/>
                  </a:lnTo>
                  <a:lnTo>
                    <a:pt x="4773923" y="3011265"/>
                  </a:lnTo>
                  <a:lnTo>
                    <a:pt x="4776304" y="2923159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711081" y="1393202"/>
            <a:ext cx="3600450" cy="167640"/>
          </a:xfrm>
          <a:custGeom>
            <a:avLst/>
            <a:gdLst/>
            <a:ahLst/>
            <a:cxnLst/>
            <a:rect l="l" t="t" r="r" b="b"/>
            <a:pathLst>
              <a:path w="3600450" h="167640">
                <a:moveTo>
                  <a:pt x="3536505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536505" y="167398"/>
                </a:lnTo>
                <a:lnTo>
                  <a:pt x="3573216" y="166406"/>
                </a:lnTo>
                <a:lnTo>
                  <a:pt x="3592067" y="159461"/>
                </a:lnTo>
                <a:lnTo>
                  <a:pt x="3599013" y="140609"/>
                </a:lnTo>
                <a:lnTo>
                  <a:pt x="3600005" y="103898"/>
                </a:lnTo>
                <a:lnTo>
                  <a:pt x="3600005" y="63500"/>
                </a:lnTo>
                <a:lnTo>
                  <a:pt x="3599013" y="26789"/>
                </a:lnTo>
                <a:lnTo>
                  <a:pt x="3592067" y="7937"/>
                </a:lnTo>
                <a:lnTo>
                  <a:pt x="3573216" y="992"/>
                </a:lnTo>
                <a:lnTo>
                  <a:pt x="3536505" y="0"/>
                </a:lnTo>
                <a:close/>
              </a:path>
            </a:pathLst>
          </a:custGeom>
          <a:solidFill>
            <a:srgbClr val="A5A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99" y="527100"/>
            <a:ext cx="5212715" cy="729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950"/>
              </a:spcBef>
              <a:buAutoNum type="arabicPeriod" startAt="5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appointed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fulfil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Box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4.3.</a:t>
            </a:r>
            <a:endParaRPr sz="1000">
              <a:latin typeface="Palladio Uralic"/>
              <a:cs typeface="Palladio Uralic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Palladio Uralic"/>
              <a:buAutoNum type="arabicPeriod" startAt="5"/>
            </a:pPr>
            <a:endParaRPr sz="1100">
              <a:latin typeface="Palladio Uralic"/>
              <a:cs typeface="Palladio Uralic"/>
            </a:endParaRPr>
          </a:p>
          <a:p>
            <a:pPr marL="1688464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4.3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Requirements 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Palladio Uralic"/>
              <a:cs typeface="Palladio Uralic"/>
            </a:endParaRPr>
          </a:p>
          <a:p>
            <a:pPr algn="just" marL="513715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Every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must:</a:t>
            </a:r>
            <a:endParaRPr sz="900">
              <a:latin typeface="Palladio Uralic"/>
              <a:cs typeface="Palladio Uralic"/>
            </a:endParaRPr>
          </a:p>
          <a:p>
            <a:pPr algn="just" lvl="3" marL="873760" marR="110489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874394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provide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recent signed CV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training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certificates 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protection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practice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(GCP)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guidelines,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applicable;</a:t>
            </a:r>
            <a:endParaRPr sz="900">
              <a:latin typeface="Palladio Uralic"/>
              <a:cs typeface="Palladio Uralic"/>
            </a:endParaRPr>
          </a:p>
          <a:p>
            <a:pPr algn="just" lvl="3" marL="873760" marR="11176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874394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either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trained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and/or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GCP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time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induction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EC,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undergo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training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submit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training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certificates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6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months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appointment (or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per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institutional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policy);</a:t>
            </a:r>
            <a:endParaRPr sz="900">
              <a:latin typeface="Palladio Uralic"/>
              <a:cs typeface="Palladio Uralic"/>
            </a:endParaRPr>
          </a:p>
          <a:p>
            <a:pPr algn="just" lvl="3" marL="873760" marR="11112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874394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willing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undergo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training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update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skills/knowledge during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00" spc="-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tenure 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member;</a:t>
            </a:r>
            <a:endParaRPr sz="900">
              <a:latin typeface="Palladio Uralic"/>
              <a:cs typeface="Palladio Uralic"/>
            </a:endParaRPr>
          </a:p>
          <a:p>
            <a:pPr algn="just" lvl="3" marL="873760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874394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aware of relevant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regulations;</a:t>
            </a:r>
            <a:endParaRPr sz="900">
              <a:latin typeface="Palladio Uralic"/>
              <a:cs typeface="Palladio Uralic"/>
            </a:endParaRPr>
          </a:p>
          <a:p>
            <a:pPr algn="just" lvl="3" marL="873760" marR="110489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874394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read, understand, accept and follow the COI policy of the EC and declare it, if  applicable, at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time;</a:t>
            </a:r>
            <a:endParaRPr sz="900">
              <a:latin typeface="Palladio Uralic"/>
              <a:cs typeface="Palladio Uralic"/>
            </a:endParaRPr>
          </a:p>
          <a:p>
            <a:pPr algn="just" lvl="3" marL="873760" indent="-18034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874394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sign a confidentiality and conflict of interest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agreement/s;</a:t>
            </a:r>
            <a:endParaRPr sz="900">
              <a:latin typeface="Palladio Uralic"/>
              <a:cs typeface="Palladio Uralic"/>
            </a:endParaRPr>
          </a:p>
          <a:p>
            <a:pPr algn="just" lvl="3" marL="873760" marR="110489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874394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willing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her/his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full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name,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profession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affiliation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public  domain;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algn="just" lvl="3" marL="873760" marR="10985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874394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committed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imparting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protection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37274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Criteria for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selection of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members of an</a:t>
            </a:r>
            <a:r>
              <a:rPr dirty="0" sz="1000" spc="-25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selected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personal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capacities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qualifications,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experience, interest, commitment and willingness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volunteer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effort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Table 4.1 for further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are appointed to the EC for a particular role. They cannot substitute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of any other member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absent for a meeting.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of Chairperson/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activity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 qualifications. Hence,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lawyer, she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serve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both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lawyer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criteria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specified 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2745" algn="l"/>
              </a:tabLst>
            </a:pP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Training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conversant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GCP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relevant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08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950"/>
              </a:spcBef>
              <a:buAutoNum type="arabicPeriod" startAt="2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members should undergo initial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continuing training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human research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protection,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SOPs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trainings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change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regulatory requirements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brought 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attention of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 startAt="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 of local,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cultural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emerging 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7"/>
              <a:tabLst>
                <a:tab pos="37274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Roles and responsibilities of the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well-being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ensure ethical conduct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 for declaration of conflicts of interest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Chairperson, if any,  at each meeting and ensuring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minutes.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perform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function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competent initial and continuing review  of all scientific, ethical,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 in an objective,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independent manner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attending meetings,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deliberations.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universal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  are followed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local community values 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customs.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assist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development and education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community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(including researchers, clinicians, students and others), responsive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healthcare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Responsibilities of 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clearly defined (details in Table 4.1).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given to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appointment.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Secretariat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Alternate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  (if applicable) in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trained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documentation and filing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documents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reviews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progress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reports,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final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AE/SAE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gives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needful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suggestions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regarding care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risk minimization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should recommend appropriate compensation for research related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injury,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wherever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33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2001" y="3600221"/>
            <a:ext cx="4320540" cy="167640"/>
          </a:xfrm>
          <a:custGeom>
            <a:avLst/>
            <a:gdLst/>
            <a:ahLst/>
            <a:cxnLst/>
            <a:rect l="l" t="t" r="r" b="b"/>
            <a:pathLst>
              <a:path w="4320540" h="167639">
                <a:moveTo>
                  <a:pt x="4256493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4256493" y="167398"/>
                </a:lnTo>
                <a:lnTo>
                  <a:pt x="4293204" y="166406"/>
                </a:lnTo>
                <a:lnTo>
                  <a:pt x="4312056" y="159461"/>
                </a:lnTo>
                <a:lnTo>
                  <a:pt x="4319001" y="140609"/>
                </a:lnTo>
                <a:lnTo>
                  <a:pt x="4319993" y="103898"/>
                </a:lnTo>
                <a:lnTo>
                  <a:pt x="4319993" y="63500"/>
                </a:lnTo>
                <a:lnTo>
                  <a:pt x="4319001" y="26789"/>
                </a:lnTo>
                <a:lnTo>
                  <a:pt x="4312056" y="7937"/>
                </a:lnTo>
                <a:lnTo>
                  <a:pt x="4293204" y="992"/>
                </a:lnTo>
                <a:lnTo>
                  <a:pt x="4256493" y="0"/>
                </a:lnTo>
                <a:close/>
              </a:path>
            </a:pathLst>
          </a:custGeom>
          <a:solidFill>
            <a:srgbClr val="A5A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299" y="527100"/>
            <a:ext cx="5213985" cy="323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1130"/>
              </a:spcBef>
              <a:buAutoNum type="arabicPeriod" startAt="1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 visits at study sites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when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needed.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 startAt="1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continuing education activities in research ethics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get  updated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12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may see that conduct of same/similar research by different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investigators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harmonized. ‘Me too’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(replicative)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to 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encouraged and submission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funding agencies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accepted.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8"/>
              <a:tabLst>
                <a:tab pos="37274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Submission and review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procedures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soft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hard copies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Secretariat  for review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prescribed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format and 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documents as per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 should prepare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checklist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documents as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 4.4 (a) and 4.4  (b).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list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modifications,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institutional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policies.</a:t>
            </a:r>
            <a:endParaRPr sz="1000">
              <a:latin typeface="Palladio Uralic"/>
              <a:cs typeface="Palladio Uralic"/>
            </a:endParaRPr>
          </a:p>
          <a:p>
            <a:pPr algn="just" marL="791210">
              <a:lnSpc>
                <a:spcPct val="100000"/>
              </a:lnSpc>
              <a:spcBef>
                <a:spcPts val="7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4.4 (a) Details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documents to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submitted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9083" y="3828884"/>
            <a:ext cx="4785995" cy="3911600"/>
            <a:chOff x="919083" y="3828884"/>
            <a:chExt cx="4785995" cy="3911600"/>
          </a:xfrm>
        </p:grpSpPr>
        <p:sp>
          <p:nvSpPr>
            <p:cNvPr id="9" name="object 9"/>
            <p:cNvSpPr/>
            <p:nvPr/>
          </p:nvSpPr>
          <p:spPr>
            <a:xfrm>
              <a:off x="923846" y="3833647"/>
              <a:ext cx="4776470" cy="3902075"/>
            </a:xfrm>
            <a:custGeom>
              <a:avLst/>
              <a:gdLst/>
              <a:ahLst/>
              <a:cxnLst/>
              <a:rect l="l" t="t" r="r" b="b"/>
              <a:pathLst>
                <a:path w="4776470" h="390207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749484"/>
                  </a:lnTo>
                  <a:lnTo>
                    <a:pt x="2381" y="3837590"/>
                  </a:lnTo>
                  <a:lnTo>
                    <a:pt x="19050" y="3882834"/>
                  </a:lnTo>
                  <a:lnTo>
                    <a:pt x="64293" y="3899503"/>
                  </a:lnTo>
                  <a:lnTo>
                    <a:pt x="152400" y="3901884"/>
                  </a:lnTo>
                  <a:lnTo>
                    <a:pt x="4623904" y="3901884"/>
                  </a:lnTo>
                  <a:lnTo>
                    <a:pt x="4712011" y="3899503"/>
                  </a:lnTo>
                  <a:lnTo>
                    <a:pt x="4757254" y="3882834"/>
                  </a:lnTo>
                  <a:lnTo>
                    <a:pt x="4773923" y="3837590"/>
                  </a:lnTo>
                  <a:lnTo>
                    <a:pt x="4776304" y="374948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23846" y="3833647"/>
              <a:ext cx="4776470" cy="3902075"/>
            </a:xfrm>
            <a:custGeom>
              <a:avLst/>
              <a:gdLst/>
              <a:ahLst/>
              <a:cxnLst/>
              <a:rect l="l" t="t" r="r" b="b"/>
              <a:pathLst>
                <a:path w="4776470" h="390207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749484"/>
                  </a:lnTo>
                  <a:lnTo>
                    <a:pt x="2381" y="3837590"/>
                  </a:lnTo>
                  <a:lnTo>
                    <a:pt x="19050" y="3882834"/>
                  </a:lnTo>
                  <a:lnTo>
                    <a:pt x="64293" y="3899503"/>
                  </a:lnTo>
                  <a:lnTo>
                    <a:pt x="152400" y="3901884"/>
                  </a:lnTo>
                  <a:lnTo>
                    <a:pt x="4623904" y="3901884"/>
                  </a:lnTo>
                  <a:lnTo>
                    <a:pt x="4712011" y="3899503"/>
                  </a:lnTo>
                  <a:lnTo>
                    <a:pt x="4757254" y="3882834"/>
                  </a:lnTo>
                  <a:lnTo>
                    <a:pt x="4773923" y="3837590"/>
                  </a:lnTo>
                  <a:lnTo>
                    <a:pt x="4776304" y="374948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9761" y="3773461"/>
            <a:ext cx="2242820" cy="303276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Cover letter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Type of review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requested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initial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correct version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informed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document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(ICD) in English and 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the local language(s). Translation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back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translation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certificates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464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record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form/questionnaire</a:t>
            </a:r>
            <a:endParaRPr sz="900">
              <a:latin typeface="Palladio Uralic"/>
              <a:cs typeface="Palladio Uralic"/>
            </a:endParaRPr>
          </a:p>
          <a:p>
            <a:pPr marL="192405" marR="889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Recruitment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procedures: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advertisement,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notices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  <a:p>
            <a:pPr marL="192405" marR="825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Patient instruction card, diary, etc.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(if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  <a:p>
            <a:pPr marL="192405" marR="1016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Investigator’s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brochure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(as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drug/biologicals/device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trials)</a:t>
            </a:r>
            <a:endParaRPr sz="900">
              <a:latin typeface="Palladio Uralic"/>
              <a:cs typeface="Palladio Uralic"/>
            </a:endParaRPr>
          </a:p>
          <a:p>
            <a:pPr marL="192405" marR="889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Details of funding agency/sponsor and  fund allocation (if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9761" y="6798271"/>
            <a:ext cx="2245995" cy="77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11430" indent="-180340">
              <a:lnSpc>
                <a:spcPct val="129600"/>
              </a:lnSpc>
              <a:spcBef>
                <a:spcPts val="100"/>
              </a:spcBef>
              <a:buAutoNum type="arabicPeriod" startAt="10"/>
              <a:tabLst>
                <a:tab pos="20320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Brief curriculum vitae of all the study  researchers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AutoNum type="arabicPeriod" startAt="10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statement on COI, if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AutoNum type="arabicPeriod" startAt="10"/>
              <a:tabLst>
                <a:tab pos="193040" algn="l"/>
              </a:tabLst>
            </a:pP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GCP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training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certificate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(preferably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75505" y="3791470"/>
            <a:ext cx="2252345" cy="3895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18415">
              <a:lnSpc>
                <a:spcPct val="1296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within 5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years)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investigators (clinical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trials)</a:t>
            </a:r>
            <a:endParaRPr sz="900">
              <a:latin typeface="Palladio Uralic"/>
              <a:cs typeface="Palladio Uralic"/>
            </a:endParaRPr>
          </a:p>
          <a:p>
            <a:pPr algn="just" marL="192405" marR="17780" indent="-180340">
              <a:lnSpc>
                <a:spcPct val="129600"/>
              </a:lnSpc>
              <a:spcBef>
                <a:spcPts val="140"/>
              </a:spcBef>
              <a:buAutoNum type="arabicPeriod" startAt="13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ethics/other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training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evidence, if applicable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per EC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SOP</a:t>
            </a:r>
            <a:endParaRPr sz="900">
              <a:latin typeface="Palladio Uralic"/>
              <a:cs typeface="Palladio Uralic"/>
            </a:endParaRPr>
          </a:p>
          <a:p>
            <a:pPr algn="just" marL="192405" marR="6350" indent="-180340">
              <a:lnSpc>
                <a:spcPct val="129600"/>
              </a:lnSpc>
              <a:spcBef>
                <a:spcPts val="145"/>
              </a:spcBef>
              <a:buAutoNum type="arabicPeriod" startAt="13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Palladio Uralic"/>
                <a:cs typeface="Palladio Uralic"/>
              </a:rPr>
              <a:t>List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70">
                <a:solidFill>
                  <a:srgbClr val="231F20"/>
                </a:solidFill>
                <a:latin typeface="Palladio Uralic"/>
                <a:cs typeface="Palladio Uralic"/>
              </a:rPr>
              <a:t>ongoing research studies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undertaken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the principal</a:t>
            </a:r>
            <a:r>
              <a:rPr dirty="0" sz="900" spc="-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investigator  (if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9600"/>
              </a:lnSpc>
              <a:spcBef>
                <a:spcPts val="140"/>
              </a:spcBef>
              <a:buAutoNum type="arabicPeriod" startAt="13"/>
              <a:tabLst>
                <a:tab pos="193040" algn="l"/>
              </a:tabLst>
            </a:pPr>
            <a:r>
              <a:rPr dirty="0" sz="900" spc="90">
                <a:solidFill>
                  <a:srgbClr val="231F20"/>
                </a:solidFill>
                <a:latin typeface="Palladio Uralic"/>
                <a:cs typeface="Palladio Uralic"/>
              </a:rPr>
              <a:t>Undertaking </a:t>
            </a:r>
            <a:r>
              <a:rPr dirty="0" sz="900" spc="7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900" spc="90">
                <a:solidFill>
                  <a:srgbClr val="231F20"/>
                </a:solidFill>
                <a:latin typeface="Palladio Uralic"/>
                <a:cs typeface="Palladio Uralic"/>
              </a:rPr>
              <a:t>signatures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investigators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459"/>
              </a:spcBef>
              <a:buAutoNum type="arabicPeriod" startAt="13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Regulatory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permissions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(as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  <a:p>
            <a:pPr algn="just" marL="192405" marR="12065" indent="-180340">
              <a:lnSpc>
                <a:spcPct val="129600"/>
              </a:lnSpc>
              <a:spcBef>
                <a:spcPts val="145"/>
              </a:spcBef>
              <a:buAutoNum type="arabicPeriod" startAt="13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administrative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approvals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(such 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HMSC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approval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International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trials)</a:t>
            </a:r>
            <a:endParaRPr sz="900">
              <a:latin typeface="Palladio Uralic"/>
              <a:cs typeface="Palladio Uralic"/>
            </a:endParaRPr>
          </a:p>
          <a:p>
            <a:pPr algn="just" marL="192405" marR="15240" indent="-180340">
              <a:lnSpc>
                <a:spcPct val="129600"/>
              </a:lnSpc>
              <a:spcBef>
                <a:spcPts val="140"/>
              </a:spcBef>
              <a:buAutoNum type="arabicPeriod" startAt="13"/>
              <a:tabLst>
                <a:tab pos="193040" algn="l"/>
              </a:tabLst>
            </a:pP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Institutional Committee for Stem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Cell 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(IC-SCR)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9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  <a:p>
            <a:pPr algn="just" marL="192405" marR="8890" indent="-180340">
              <a:lnSpc>
                <a:spcPct val="129600"/>
              </a:lnSpc>
              <a:spcBef>
                <a:spcPts val="145"/>
              </a:spcBef>
              <a:buAutoNum type="arabicPeriod" startAt="13"/>
              <a:tabLst>
                <a:tab pos="193040" algn="l"/>
              </a:tabLst>
            </a:pP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MoU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60">
                <a:solidFill>
                  <a:srgbClr val="231F20"/>
                </a:solidFill>
                <a:latin typeface="Palladio Uralic"/>
                <a:cs typeface="Palladio Uralic"/>
              </a:rPr>
              <a:t>studies </a:t>
            </a:r>
            <a:r>
              <a:rPr dirty="0" sz="900" spc="70">
                <a:solidFill>
                  <a:srgbClr val="231F20"/>
                </a:solidFill>
                <a:latin typeface="Palladio Uralic"/>
                <a:cs typeface="Palladio Uralic"/>
              </a:rPr>
              <a:t>involving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collaboration with other institutions (if  applicable)</a:t>
            </a:r>
            <a:endParaRPr sz="900">
              <a:latin typeface="Palladio Uralic"/>
              <a:cs typeface="Palladio Uralic"/>
            </a:endParaRPr>
          </a:p>
          <a:p>
            <a:pPr algn="just" marL="192405" marR="13335" indent="-151765">
              <a:lnSpc>
                <a:spcPct val="126400"/>
              </a:lnSpc>
              <a:spcBef>
                <a:spcPts val="175"/>
              </a:spcBef>
              <a:buAutoNum type="arabicPeriod" startAt="13"/>
              <a:tabLst>
                <a:tab pos="193040" algn="l"/>
              </a:tabLst>
            </a:pP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agreement between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sponsors, investigator and the head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institution(s) (if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44047" y="3834231"/>
            <a:ext cx="0" cy="3900804"/>
          </a:xfrm>
          <a:custGeom>
            <a:avLst/>
            <a:gdLst/>
            <a:ahLst/>
            <a:cxnLst/>
            <a:rect l="l" t="t" r="r" b="b"/>
            <a:pathLst>
              <a:path w="0" h="3900804">
                <a:moveTo>
                  <a:pt x="0" y="0"/>
                </a:moveTo>
                <a:lnTo>
                  <a:pt x="0" y="3900639"/>
                </a:lnTo>
              </a:path>
            </a:pathLst>
          </a:custGeom>
          <a:ln w="9525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42951" y="7731851"/>
            <a:ext cx="459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293" y="2016886"/>
            <a:ext cx="551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3315" y="2016886"/>
            <a:ext cx="15284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Ethical review</a:t>
            </a:r>
            <a:r>
              <a:rPr dirty="0" sz="1000" spc="-5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procedures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298" y="2169286"/>
            <a:ext cx="2924175" cy="3518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reference for ethics committees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(EC)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Composition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reference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Criteria for selection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Training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Roles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responsibilities 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Submission and review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Full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multicentric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Continuing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 keeping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archiving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Administration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accreditation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293" y="5742495"/>
            <a:ext cx="551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315" y="5742495"/>
            <a:ext cx="15144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Informed consent</a:t>
            </a:r>
            <a:r>
              <a:rPr dirty="0" sz="1000" spc="-5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3298" y="5894882"/>
            <a:ext cx="3651250" cy="1888489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Requisites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Essential information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informed consent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Electronic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Waiver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Re-consent or fresh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3298" y="772184"/>
            <a:ext cx="4083050" cy="7011034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 startAt="4"/>
              <a:tabLst>
                <a:tab pos="354330" algn="l"/>
                <a:tab pos="354965" algn="l"/>
                <a:tab pos="394271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Reviewing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reporting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	17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54330" algn="l"/>
                <a:tab pos="354965" algn="l"/>
                <a:tab pos="394271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authorship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publicatio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	18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54330" algn="l"/>
                <a:tab pos="354965" algn="l"/>
                <a:tab pos="394271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a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policie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handlin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misconduct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	19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 startAt="4"/>
              <a:tabLst>
                <a:tab pos="354330" algn="l"/>
                <a:tab pos="354965" algn="l"/>
                <a:tab pos="394271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Registration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Registry-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	20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54330" algn="l"/>
                <a:tab pos="354965" algn="l"/>
                <a:tab pos="394271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Collaborative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	21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25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25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26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27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32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32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33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34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41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43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45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45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46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47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48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49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49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49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51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52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53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53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53</a:t>
            </a:r>
            <a:endParaRPr sz="1000">
              <a:latin typeface="Palladio Uralic"/>
              <a:cs typeface="Palladio Uralic"/>
            </a:endParaRPr>
          </a:p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54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280" y="527100"/>
            <a:ext cx="16478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919083" y="900010"/>
            <a:ext cx="4785995" cy="1534160"/>
            <a:chOff x="919083" y="900010"/>
            <a:chExt cx="4785995" cy="1534160"/>
          </a:xfrm>
        </p:grpSpPr>
        <p:sp>
          <p:nvSpPr>
            <p:cNvPr id="11" name="object 11"/>
            <p:cNvSpPr/>
            <p:nvPr/>
          </p:nvSpPr>
          <p:spPr>
            <a:xfrm>
              <a:off x="923846" y="904773"/>
              <a:ext cx="4776470" cy="1524635"/>
            </a:xfrm>
            <a:custGeom>
              <a:avLst/>
              <a:gdLst/>
              <a:ahLst/>
              <a:cxnLst/>
              <a:rect l="l" t="t" r="r" b="b"/>
              <a:pathLst>
                <a:path w="4776470" h="152463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71727"/>
                  </a:lnTo>
                  <a:lnTo>
                    <a:pt x="2381" y="1459833"/>
                  </a:lnTo>
                  <a:lnTo>
                    <a:pt x="19050" y="1505077"/>
                  </a:lnTo>
                  <a:lnTo>
                    <a:pt x="64293" y="1521745"/>
                  </a:lnTo>
                  <a:lnTo>
                    <a:pt x="152400" y="1524127"/>
                  </a:lnTo>
                  <a:lnTo>
                    <a:pt x="4623904" y="1524127"/>
                  </a:lnTo>
                  <a:lnTo>
                    <a:pt x="4712011" y="1521745"/>
                  </a:lnTo>
                  <a:lnTo>
                    <a:pt x="4757254" y="1505077"/>
                  </a:lnTo>
                  <a:lnTo>
                    <a:pt x="4773923" y="1459833"/>
                  </a:lnTo>
                  <a:lnTo>
                    <a:pt x="4776304" y="1371727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3846" y="904773"/>
              <a:ext cx="4776470" cy="1524635"/>
            </a:xfrm>
            <a:custGeom>
              <a:avLst/>
              <a:gdLst/>
              <a:ahLst/>
              <a:cxnLst/>
              <a:rect l="l" t="t" r="r" b="b"/>
              <a:pathLst>
                <a:path w="4776470" h="152463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71727"/>
                  </a:lnTo>
                  <a:lnTo>
                    <a:pt x="2381" y="1459833"/>
                  </a:lnTo>
                  <a:lnTo>
                    <a:pt x="19050" y="1505077"/>
                  </a:lnTo>
                  <a:lnTo>
                    <a:pt x="64293" y="1521745"/>
                  </a:lnTo>
                  <a:lnTo>
                    <a:pt x="152400" y="1524127"/>
                  </a:lnTo>
                  <a:lnTo>
                    <a:pt x="4623904" y="1524127"/>
                  </a:lnTo>
                  <a:lnTo>
                    <a:pt x="4712011" y="1521745"/>
                  </a:lnTo>
                  <a:lnTo>
                    <a:pt x="4757254" y="1505077"/>
                  </a:lnTo>
                  <a:lnTo>
                    <a:pt x="4773923" y="1459833"/>
                  </a:lnTo>
                  <a:lnTo>
                    <a:pt x="4776304" y="1371727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300909" y="2530335"/>
            <a:ext cx="3960495" cy="167640"/>
          </a:xfrm>
          <a:custGeom>
            <a:avLst/>
            <a:gdLst/>
            <a:ahLst/>
            <a:cxnLst/>
            <a:rect l="l" t="t" r="r" b="b"/>
            <a:pathLst>
              <a:path w="3960495" h="167639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896499" y="167398"/>
                </a:lnTo>
                <a:lnTo>
                  <a:pt x="3933210" y="166406"/>
                </a:lnTo>
                <a:lnTo>
                  <a:pt x="3952062" y="159461"/>
                </a:lnTo>
                <a:lnTo>
                  <a:pt x="3959007" y="140609"/>
                </a:lnTo>
                <a:lnTo>
                  <a:pt x="3959999" y="103898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A5A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45054" y="2512352"/>
            <a:ext cx="34709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Box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4.4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(b)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Details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documents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included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9761" y="895553"/>
            <a:ext cx="2251075" cy="1431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17145" indent="-180340">
              <a:lnSpc>
                <a:spcPct val="126400"/>
              </a:lnSpc>
              <a:spcBef>
                <a:spcPts val="100"/>
              </a:spcBef>
              <a:buAutoNum type="arabicPeriod" startAt="21"/>
              <a:tabLst>
                <a:tab pos="193040" algn="l"/>
              </a:tabLst>
            </a:pP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Documentation</a:t>
            </a:r>
            <a:r>
              <a:rPr dirty="0" sz="9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registration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(preferable)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6400"/>
              </a:lnSpc>
              <a:spcBef>
                <a:spcPts val="140"/>
              </a:spcBef>
              <a:buAutoNum type="arabicPeriod" startAt="21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Insurance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policy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preferable to have 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the policy and not only the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insurance  </a:t>
            </a:r>
            <a:r>
              <a:rPr dirty="0" sz="900" spc="75">
                <a:solidFill>
                  <a:srgbClr val="231F20"/>
                </a:solidFill>
                <a:latin typeface="Palladio Uralic"/>
                <a:cs typeface="Palladio Uralic"/>
              </a:rPr>
              <a:t>certificate)for </a:t>
            </a:r>
            <a:r>
              <a:rPr dirty="0" sz="900" spc="65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900" spc="75">
                <a:solidFill>
                  <a:srgbClr val="231F20"/>
                </a:solidFill>
                <a:latin typeface="Palladio Uralic"/>
                <a:cs typeface="Palladio Uralic"/>
              </a:rPr>
              <a:t>participants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indicating conditions of coverage, date 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commencement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date of expiry of  coverage of risk (if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5505" y="895553"/>
            <a:ext cx="2247265" cy="144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26400"/>
              </a:lnSpc>
              <a:spcBef>
                <a:spcPts val="100"/>
              </a:spcBef>
              <a:buAutoNum type="arabicPeriod" startAt="23"/>
              <a:tabLst>
                <a:tab pos="193040" algn="l"/>
              </a:tabLst>
            </a:pP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Indemnity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policy, clearly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indicating 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conditions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coverage,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date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commencement and date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expiry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coverage of risk (if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endParaRPr sz="900">
              <a:latin typeface="Palladio Uralic"/>
              <a:cs typeface="Palladio Uralic"/>
            </a:endParaRPr>
          </a:p>
          <a:p>
            <a:pPr algn="just" marL="192405" marR="12700" indent="-180340">
              <a:lnSpc>
                <a:spcPct val="126400"/>
              </a:lnSpc>
              <a:spcBef>
                <a:spcPts val="140"/>
              </a:spcBef>
              <a:buAutoNum type="arabicPeriod" startAt="23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document(s),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(such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clearances for  multicentric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studies)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430"/>
              </a:spcBef>
              <a:buAutoNum type="arabicPeriod" startAt="23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44047" y="902715"/>
            <a:ext cx="0" cy="1524000"/>
          </a:xfrm>
          <a:custGeom>
            <a:avLst/>
            <a:gdLst/>
            <a:ahLst/>
            <a:cxnLst/>
            <a:rect l="l" t="t" r="r" b="b"/>
            <a:pathLst>
              <a:path w="0" h="1524000">
                <a:moveTo>
                  <a:pt x="0" y="0"/>
                </a:moveTo>
                <a:lnTo>
                  <a:pt x="0" y="1523974"/>
                </a:lnTo>
              </a:path>
            </a:pathLst>
          </a:custGeom>
          <a:ln w="9525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888006" y="2764510"/>
            <a:ext cx="4785995" cy="5090795"/>
            <a:chOff x="888006" y="2764510"/>
            <a:chExt cx="4785995" cy="5090795"/>
          </a:xfrm>
        </p:grpSpPr>
        <p:sp>
          <p:nvSpPr>
            <p:cNvPr id="19" name="object 19"/>
            <p:cNvSpPr/>
            <p:nvPr/>
          </p:nvSpPr>
          <p:spPr>
            <a:xfrm>
              <a:off x="892769" y="2769273"/>
              <a:ext cx="4776470" cy="5081270"/>
            </a:xfrm>
            <a:custGeom>
              <a:avLst/>
              <a:gdLst/>
              <a:ahLst/>
              <a:cxnLst/>
              <a:rect l="l" t="t" r="r" b="b"/>
              <a:pathLst>
                <a:path w="4776470" h="5081270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928781"/>
                  </a:lnTo>
                  <a:lnTo>
                    <a:pt x="2381" y="5016887"/>
                  </a:lnTo>
                  <a:lnTo>
                    <a:pt x="19050" y="5062131"/>
                  </a:lnTo>
                  <a:lnTo>
                    <a:pt x="64293" y="5078799"/>
                  </a:lnTo>
                  <a:lnTo>
                    <a:pt x="152400" y="5081181"/>
                  </a:lnTo>
                  <a:lnTo>
                    <a:pt x="4623904" y="5081181"/>
                  </a:lnTo>
                  <a:lnTo>
                    <a:pt x="4712011" y="5078799"/>
                  </a:lnTo>
                  <a:lnTo>
                    <a:pt x="4757254" y="5062131"/>
                  </a:lnTo>
                  <a:lnTo>
                    <a:pt x="4773923" y="5016887"/>
                  </a:lnTo>
                  <a:lnTo>
                    <a:pt x="4776304" y="4928781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92769" y="2769273"/>
              <a:ext cx="4776470" cy="5081270"/>
            </a:xfrm>
            <a:custGeom>
              <a:avLst/>
              <a:gdLst/>
              <a:ahLst/>
              <a:cxnLst/>
              <a:rect l="l" t="t" r="r" b="b"/>
              <a:pathLst>
                <a:path w="4776470" h="508127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928781"/>
                  </a:lnTo>
                  <a:lnTo>
                    <a:pt x="2381" y="5016887"/>
                  </a:lnTo>
                  <a:lnTo>
                    <a:pt x="19050" y="5062131"/>
                  </a:lnTo>
                  <a:lnTo>
                    <a:pt x="64293" y="5078799"/>
                  </a:lnTo>
                  <a:lnTo>
                    <a:pt x="152400" y="5081181"/>
                  </a:lnTo>
                  <a:lnTo>
                    <a:pt x="4623904" y="5081181"/>
                  </a:lnTo>
                  <a:lnTo>
                    <a:pt x="4712011" y="5078799"/>
                  </a:lnTo>
                  <a:lnTo>
                    <a:pt x="4757254" y="5062131"/>
                  </a:lnTo>
                  <a:lnTo>
                    <a:pt x="4773923" y="5016887"/>
                  </a:lnTo>
                  <a:lnTo>
                    <a:pt x="4776304" y="4928781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78684" y="2772854"/>
            <a:ext cx="2237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following: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0681" y="2928023"/>
            <a:ext cx="2176145" cy="4852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6985" indent="-180340">
              <a:lnSpc>
                <a:spcPct val="126400"/>
              </a:lnSpc>
              <a:spcBef>
                <a:spcPts val="100"/>
              </a:spcBef>
              <a:buAutoNum type="arabicPeriod"/>
              <a:tabLst>
                <a:tab pos="193040" algn="l"/>
              </a:tabLst>
            </a:pP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face page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carrying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title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proposal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signatures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investigators;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brief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summary/ lay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summary;</a:t>
            </a:r>
            <a:endParaRPr sz="900">
              <a:latin typeface="Palladio Uralic"/>
              <a:cs typeface="Palladio Uralic"/>
            </a:endParaRPr>
          </a:p>
          <a:p>
            <a:pPr algn="just" marL="192405" marR="13970" indent="-180340">
              <a:lnSpc>
                <a:spcPct val="126400"/>
              </a:lnSpc>
              <a:spcBef>
                <a:spcPts val="145"/>
              </a:spcBef>
              <a:buAutoNum type="arabicPeriod"/>
              <a:tabLst>
                <a:tab pos="193040" algn="l"/>
              </a:tabLst>
            </a:pP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background with rationale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why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needed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answer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question;</a:t>
            </a:r>
            <a:endParaRPr sz="900">
              <a:latin typeface="Palladio Uralic"/>
              <a:cs typeface="Palladio Uralic"/>
            </a:endParaRPr>
          </a:p>
          <a:p>
            <a:pPr algn="just" marL="192405" marR="13335" indent="-180340">
              <a:lnSpc>
                <a:spcPct val="1264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justification of inclusion/exclusion of  vulnerable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populations;</a:t>
            </a:r>
            <a:endParaRPr sz="900">
              <a:latin typeface="Palladio Uralic"/>
              <a:cs typeface="Palladio Uralic"/>
            </a:endParaRPr>
          </a:p>
          <a:p>
            <a:pPr algn="just" marL="192405" marR="13970" indent="-180340">
              <a:lnSpc>
                <a:spcPct val="126400"/>
              </a:lnSpc>
              <a:spcBef>
                <a:spcPts val="145"/>
              </a:spcBef>
              <a:buAutoNum type="arabicPeriod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clear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objectives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points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applicable);</a:t>
            </a:r>
            <a:endParaRPr sz="900">
              <a:latin typeface="Palladio Uralic"/>
              <a:cs typeface="Palladio Uralic"/>
            </a:endParaRPr>
          </a:p>
          <a:p>
            <a:pPr algn="just" marL="192405" marR="8255" indent="-180340">
              <a:lnSpc>
                <a:spcPct val="1264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eligibility criteria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participant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recruitment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procedures;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64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detailed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description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methodology 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proposed research,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900" spc="65">
                <a:solidFill>
                  <a:srgbClr val="231F20"/>
                </a:solidFill>
                <a:latin typeface="Palladio Uralic"/>
                <a:cs typeface="Palladio Uralic"/>
              </a:rPr>
              <a:t>sample </a:t>
            </a:r>
            <a:r>
              <a:rPr dirty="0" sz="900" spc="60">
                <a:solidFill>
                  <a:srgbClr val="231F20"/>
                </a:solidFill>
                <a:latin typeface="Palladio Uralic"/>
                <a:cs typeface="Palladio Uralic"/>
              </a:rPr>
              <a:t>size (with </a:t>
            </a:r>
            <a:r>
              <a:rPr dirty="0" sz="900" spc="80">
                <a:solidFill>
                  <a:srgbClr val="231F20"/>
                </a:solidFill>
                <a:latin typeface="Palladio Uralic"/>
                <a:cs typeface="Palladio Uralic"/>
              </a:rPr>
              <a:t>justification), </a:t>
            </a:r>
            <a:r>
              <a:rPr dirty="0" sz="900" spc="3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type of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study design (observational,  </a:t>
            </a:r>
            <a:r>
              <a:rPr dirty="0" sz="900" spc="60">
                <a:solidFill>
                  <a:srgbClr val="231F20"/>
                </a:solidFill>
                <a:latin typeface="Palladio Uralic"/>
                <a:cs typeface="Palladio Uralic"/>
              </a:rPr>
              <a:t>experimental,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pilot, </a:t>
            </a:r>
            <a:r>
              <a:rPr dirty="0" sz="900" spc="65">
                <a:solidFill>
                  <a:srgbClr val="231F20"/>
                </a:solidFill>
                <a:latin typeface="Palladio Uralic"/>
                <a:cs typeface="Palladio Uralic"/>
              </a:rPr>
              <a:t>randomized,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blinded,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etc.),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data collection, 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intended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intervention, dosages </a:t>
            </a:r>
            <a:r>
              <a:rPr dirty="0" sz="900" spc="5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drugs,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route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administration,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duration 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details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invasive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procedures,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any;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duration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study;</a:t>
            </a:r>
            <a:endParaRPr sz="900">
              <a:latin typeface="Palladio Uralic"/>
              <a:cs typeface="Palladio Uralic"/>
            </a:endParaRPr>
          </a:p>
          <a:p>
            <a:pPr algn="just" marL="192405" marR="8890" indent="-180340">
              <a:lnSpc>
                <a:spcPct val="1264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justification for placebo,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benefit–risk 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assessment,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plans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withdraw.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If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standard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therapies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withheld,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16411" y="2718574"/>
            <a:ext cx="2173605" cy="506158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just" marL="192405">
              <a:lnSpc>
                <a:spcPct val="100000"/>
              </a:lnSpc>
              <a:spcBef>
                <a:spcPts val="5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justification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same;</a:t>
            </a:r>
            <a:endParaRPr sz="900">
              <a:latin typeface="Palladio Uralic"/>
              <a:cs typeface="Palladio Uralic"/>
            </a:endParaRPr>
          </a:p>
          <a:p>
            <a:pPr algn="just" marL="192405" marR="9525" indent="-180340">
              <a:lnSpc>
                <a:spcPct val="126400"/>
              </a:lnSpc>
              <a:spcBef>
                <a:spcPts val="145"/>
              </a:spcBef>
              <a:buAutoNum type="arabicPeriod" startAt="10"/>
              <a:tabLst>
                <a:tab pos="193040" algn="l"/>
              </a:tabLst>
            </a:pP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procedure for seeking and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obtaining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 consent with a sample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patient/participant information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sheet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forms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English  and local languages. AV recording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if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applicable;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stored  samples;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425"/>
              </a:spcBef>
              <a:buAutoNum type="arabicPeriod" startAt="10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statistical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analysis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study;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6400"/>
              </a:lnSpc>
              <a:spcBef>
                <a:spcPts val="145"/>
              </a:spcBef>
              <a:buAutoNum type="arabicPeriod" startAt="10"/>
              <a:tabLst>
                <a:tab pos="193040" algn="l"/>
              </a:tabLst>
            </a:pP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plan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maintain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900" spc="5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participants;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6400"/>
              </a:lnSpc>
              <a:spcBef>
                <a:spcPts val="140"/>
              </a:spcBef>
              <a:buAutoNum type="arabicPeriod" startAt="10"/>
              <a:tabLst>
                <a:tab pos="193040" algn="l"/>
              </a:tabLst>
            </a:pP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900" spc="60">
                <a:solidFill>
                  <a:srgbClr val="231F20"/>
                </a:solidFill>
                <a:latin typeface="Palladio Uralic"/>
                <a:cs typeface="Palladio Uralic"/>
              </a:rPr>
              <a:t>than 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minimal</a:t>
            </a:r>
            <a:r>
              <a:rPr dirty="0" sz="9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risk,</a:t>
            </a:r>
            <a:r>
              <a:rPr dirty="0" sz="9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9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account</a:t>
            </a:r>
            <a:r>
              <a:rPr dirty="0" sz="9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management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risk or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injury;</a:t>
            </a:r>
            <a:endParaRPr sz="900">
              <a:latin typeface="Palladio Uralic"/>
              <a:cs typeface="Palladio Uralic"/>
            </a:endParaRPr>
          </a:p>
          <a:p>
            <a:pPr algn="just" marL="192405" marR="11430" indent="-180340">
              <a:lnSpc>
                <a:spcPct val="126400"/>
              </a:lnSpc>
              <a:spcBef>
                <a:spcPts val="140"/>
              </a:spcBef>
              <a:buAutoNum type="arabicPeriod" startAt="10"/>
              <a:tabLst>
                <a:tab pos="193040" algn="l"/>
              </a:tabLst>
            </a:pP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900" spc="-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compensation,</a:t>
            </a:r>
            <a:r>
              <a:rPr dirty="0" sz="900" spc="-1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reimbursement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incidental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expenses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management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injury/illness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during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after research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period;</a:t>
            </a:r>
            <a:endParaRPr sz="900">
              <a:latin typeface="Palladio Uralic"/>
              <a:cs typeface="Palladio Uralic"/>
            </a:endParaRPr>
          </a:p>
          <a:p>
            <a:pPr algn="just" marL="192405" marR="13970" indent="-180340">
              <a:lnSpc>
                <a:spcPct val="126400"/>
              </a:lnSpc>
              <a:spcBef>
                <a:spcPts val="145"/>
              </a:spcBef>
              <a:buAutoNum type="arabicPeriod" startAt="10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provision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ancillary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unrelated  illness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duration 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endParaRPr sz="900">
              <a:latin typeface="Palladio Uralic"/>
              <a:cs typeface="Palladio Uralic"/>
            </a:endParaRPr>
          </a:p>
          <a:p>
            <a:pPr algn="just" marL="192405" marR="10795" indent="-180340">
              <a:lnSpc>
                <a:spcPct val="126400"/>
              </a:lnSpc>
              <a:spcBef>
                <a:spcPts val="140"/>
              </a:spcBef>
              <a:buAutoNum type="arabicPeriod" startAt="10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account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storage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maintenance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collected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trial;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algn="just" marL="192405" marR="12065" indent="-180340">
              <a:lnSpc>
                <a:spcPct val="126400"/>
              </a:lnSpc>
              <a:spcBef>
                <a:spcPts val="145"/>
              </a:spcBef>
              <a:buAutoNum type="arabicPeriod" startAt="10"/>
              <a:tabLst>
                <a:tab pos="193040" algn="l"/>
              </a:tabLst>
            </a:pP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plans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publication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results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positive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negative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maintaining  confidentiality</a:t>
            </a:r>
            <a:r>
              <a:rPr dirty="0" sz="9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personal</a:t>
            </a:r>
            <a:r>
              <a:rPr dirty="0" sz="9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information/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identity.</a:t>
            </a:r>
            <a:endParaRPr sz="900">
              <a:latin typeface="Palladio Uralic"/>
              <a:cs typeface="Palladio Uralic"/>
            </a:endParaRPr>
          </a:p>
          <a:p>
            <a:pPr algn="just" marL="192405" marR="10795" indent="-180340">
              <a:lnSpc>
                <a:spcPct val="126400"/>
              </a:lnSpc>
              <a:spcBef>
                <a:spcPts val="140"/>
              </a:spcBef>
              <a:buAutoNum type="arabicPeriod" startAt="10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ethical considerations and safeguards 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12970" y="2766618"/>
            <a:ext cx="0" cy="5085080"/>
          </a:xfrm>
          <a:custGeom>
            <a:avLst/>
            <a:gdLst/>
            <a:ahLst/>
            <a:cxnLst/>
            <a:rect l="l" t="t" r="r" b="b"/>
            <a:pathLst>
              <a:path w="0" h="5085080">
                <a:moveTo>
                  <a:pt x="0" y="0"/>
                </a:moveTo>
                <a:lnTo>
                  <a:pt x="0" y="5084495"/>
                </a:lnTo>
              </a:path>
            </a:pathLst>
          </a:custGeom>
          <a:ln w="9525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9512" y="527100"/>
            <a:ext cx="3397885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6212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1050" b="1">
                <a:solidFill>
                  <a:srgbClr val="231F20"/>
                </a:solidFill>
                <a:latin typeface="Palladio Uralic"/>
                <a:cs typeface="Palladio Uralic"/>
              </a:rPr>
              <a:t>Table 4.2 Types </a:t>
            </a:r>
            <a:r>
              <a:rPr dirty="0" sz="105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5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1050">
              <a:latin typeface="Palladio Uralic"/>
              <a:cs typeface="Palladio Ural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1000" y="1059941"/>
          <a:ext cx="5208905" cy="6638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65"/>
                <a:gridCol w="702310"/>
                <a:gridCol w="4043679"/>
              </a:tblGrid>
              <a:tr h="184594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S.</a:t>
                      </a:r>
                      <a:r>
                        <a:rPr dirty="0" sz="900" spc="-3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Types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8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Exemption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287655">
                        <a:lnSpc>
                          <a:spcPct val="1296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 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Proposals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less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than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where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there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linked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identifiers,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example;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900" spc="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conducted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900" spc="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domain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systematic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reviews or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meta-analysis;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86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observation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public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behaviour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recorded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without </a:t>
                      </a:r>
                      <a:r>
                        <a:rPr dirty="0" sz="900" spc="3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any linked identifiers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disclosure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not harm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interests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observed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quality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quality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assurance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audits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institution;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comparison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instructional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techniques,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curricula,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classroom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management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methods;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consumer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acceptance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studies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related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taste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food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quality;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3180" indent="-144145">
                        <a:lnSpc>
                          <a:spcPct val="1286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programmes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Govt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agencies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programme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evaluation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where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sole purpose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exercise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refinement and improvement of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programme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monitoring (where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there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individual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identifiers).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3855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Expedited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Proposals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pose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more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than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undergo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expedited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review,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example;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involving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non-identifiable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specimen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human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tissue</a:t>
                      </a:r>
                      <a:r>
                        <a:rPr dirty="0" sz="900" spc="2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from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sources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like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blood banks, tissue banks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left-over clinical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samples;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involving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clinical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documentation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materials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non-identifiable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(data, documents,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records);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86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modification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amendment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 approved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protocol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including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administrative changes or correction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typographical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errors and change in  researcher(s);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revised proposals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previously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approved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through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expedited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review,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full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 or continuing review of approved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proposals;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minor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deviations from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originally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approved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causing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dirty="0" sz="900" spc="1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1910" indent="-144145">
                        <a:lnSpc>
                          <a:spcPct val="1286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progress/annual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reports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where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there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additional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risk,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example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activity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limited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data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analysis.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Expedited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SAEs/unexpected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AEs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will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conducted by SAE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subcommittee;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86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multicentre research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where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 designated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main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among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sites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reviewed and approved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study, a local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  conduct only an expedited review for site specific requirements in</a:t>
                      </a:r>
                      <a:r>
                        <a:rPr dirty="0" sz="900" spc="-1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addition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full committee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common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emergencies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disasters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(See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Section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further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details).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442036" y="7704311"/>
            <a:ext cx="459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280" y="527100"/>
            <a:ext cx="16478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999" y="966101"/>
          <a:ext cx="5208905" cy="442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65"/>
                <a:gridCol w="702310"/>
                <a:gridCol w="4043679"/>
              </a:tblGrid>
              <a:tr h="4416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Full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97155">
                        <a:lnSpc>
                          <a:spcPct val="128600"/>
                        </a:lnSpc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committee 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All 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proposals presenting more than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 risk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not</a:t>
                      </a:r>
                      <a:r>
                        <a:rPr dirty="0" sz="900" spc="-1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covered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41910">
                        <a:lnSpc>
                          <a:spcPct val="128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under exempt or expedited review 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subjected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full committee  review,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some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examples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involving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populations,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even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if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minimal;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 minor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increase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over minimal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(see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Table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2.1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9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further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details);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studies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involving 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deception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participants 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(see 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section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5.11 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1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further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details);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8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proposals that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received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exemption from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review,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have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undergone expedited review/undergone subcommittee review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ratified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by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full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committee,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which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has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right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reverse/or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modify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any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decision taken by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subcommittee or expedited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committee;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8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amendments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proposals/related documents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(including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but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limited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informed consent documents, investigator’s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brochure,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advertisements,  recruitment methods, etc.) involving an altered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major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deviations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violations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protocol;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2545" indent="-144145">
                        <a:lnSpc>
                          <a:spcPct val="128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new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information that emerges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course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deciding whether 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not to terminate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 in view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altered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benefit–risk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assessment;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1910" indent="-144145">
                        <a:lnSpc>
                          <a:spcPct val="128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emergencies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disasters either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through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expedited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review/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scheduled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unscheduled full committee meetings.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 decided by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 Secretary depending on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urgency and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need;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8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prior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approval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predictable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emergencies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disasters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before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actual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crisis occurs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implementation later when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actual</a:t>
                      </a:r>
                      <a:r>
                        <a:rPr dirty="0" sz="900" spc="-1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emergency  or disaster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occurs.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07299" y="5498997"/>
            <a:ext cx="5211445" cy="2263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2" marL="372110" marR="5080" indent="-360045">
              <a:lnSpc>
                <a:spcPct val="129200"/>
              </a:lnSpc>
              <a:spcBef>
                <a:spcPts val="100"/>
              </a:spcBef>
              <a:buAutoNum type="arabicPeriod" startAt="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Secretary/Secretariat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screen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completeness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involved categorize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three types, namely,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exemption  from review, expedited review, and full committee review. See Tables 2.1 for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risk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categorization and 4.2 for further details regarding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 startAt="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cannot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 that her/his proposal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falls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exempted, expedited or  full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category.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  on the type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review required rests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decided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 case-to-case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can approach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appropriate justification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proposal  to be considered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exempt, expedited or if waiver of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requested.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Expedited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two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designated members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specified 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080" cy="5241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950"/>
              </a:spcBef>
              <a:buAutoNum type="arabicPeriod" startAt="5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granted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through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expedited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subcommittee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ratified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next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full committee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 startAt="5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enough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week)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except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expedited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4"/>
              </a:spcBef>
              <a:buAutoNum type="arabicPeriod" startAt="5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proposals. However,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adopt different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 startAt="5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adopt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pre-meeting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 clarifications from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in 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save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make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efficient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full committee meeting, especially in institutions  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separate scientific review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5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may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system of appointing primary and secondary reviewers. 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secondary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reviewers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 content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aspects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proposal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 consent document, depending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expertise.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 startAt="5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need.  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or join via video/tele conference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final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Clr>
                <a:srgbClr val="231F20"/>
              </a:buClr>
              <a:buFont typeface="Palladio Uralic"/>
              <a:buAutoNum type="arabicPeriod" startAt="5"/>
              <a:tabLst>
                <a:tab pos="406400" algn="l"/>
              </a:tabLst>
            </a:pPr>
            <a:r>
              <a:rPr dirty="0"/>
              <a:t>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 regularly, adopt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best practices, try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reduce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turnaround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early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delayed.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4"/>
              </a:spcBef>
              <a:buAutoNum type="arabicPeriod" startAt="5"/>
              <a:tabLst>
                <a:tab pos="39687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designated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(primary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secondary)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reviewers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experts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initial review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study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documents as per the pre-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defined 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 form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for factors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Table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4.3.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</a:pPr>
            <a:r>
              <a:rPr dirty="0" sz="1050" b="1">
                <a:solidFill>
                  <a:srgbClr val="231F20"/>
                </a:solidFill>
                <a:latin typeface="Palladio Uralic"/>
                <a:cs typeface="Palladio Uralic"/>
              </a:rPr>
              <a:t>Table 4.3 Ethical </a:t>
            </a:r>
            <a:r>
              <a:rPr dirty="0" sz="1050" spc="-5" b="1">
                <a:solidFill>
                  <a:srgbClr val="231F20"/>
                </a:solidFill>
                <a:latin typeface="Palladio Uralic"/>
                <a:cs typeface="Palladio Uralic"/>
              </a:rPr>
              <a:t>issues related </a:t>
            </a:r>
            <a:r>
              <a:rPr dirty="0" sz="1050" b="1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50" spc="-5" b="1">
                <a:solidFill>
                  <a:srgbClr val="231F20"/>
                </a:solidFill>
                <a:latin typeface="Palladio Uralic"/>
                <a:cs typeface="Palladio Uralic"/>
              </a:rPr>
              <a:t>reviewing </a:t>
            </a:r>
            <a:r>
              <a:rPr dirty="0" sz="1050" b="1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5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endParaRPr sz="1050">
              <a:latin typeface="Palladio Uralic"/>
              <a:cs typeface="Palladio Ural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999" y="5878055"/>
          <a:ext cx="5190490" cy="162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95"/>
                <a:gridCol w="1431290"/>
                <a:gridCol w="3387090"/>
              </a:tblGrid>
              <a:tr h="1073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values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basic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requirement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 be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ethically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1910">
                        <a:lnSpc>
                          <a:spcPct val="129600"/>
                        </a:lnSpc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permissible is that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it must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anticipated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value.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outcome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relevant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 health  problems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society. All stakeholders, including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sponsors,  researchers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ECs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must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ensure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planned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has  social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value.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540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Scientific design</a:t>
                      </a:r>
                      <a:r>
                        <a:rPr dirty="0" sz="900" spc="-2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conduct of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Valid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scientific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essential to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make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2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 marR="4318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ethically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viable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poor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science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can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expose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communities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risks without any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possibility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442036" y="7550086"/>
            <a:ext cx="459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280" y="527100"/>
            <a:ext cx="16478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999" y="877976"/>
          <a:ext cx="5190490" cy="692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95"/>
                <a:gridCol w="1431290"/>
                <a:gridCol w="3387090"/>
              </a:tblGrid>
              <a:tr h="1235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Although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ECs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obtain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documentation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prior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1910">
                        <a:lnSpc>
                          <a:spcPct val="126800"/>
                        </a:lnSpc>
                        <a:spcBef>
                          <a:spcPts val="3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scientific review,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they should also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determine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methods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 scientifically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sound,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examine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ethical implications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chosen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design or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strategy.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raise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scientific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concerns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(even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prior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1910">
                        <a:lnSpc>
                          <a:spcPts val="140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approval of a scientific committee) if it may affect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quality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 research and 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safety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research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  <a:tr h="2998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Benefit-risk</a:t>
                      </a:r>
                      <a:r>
                        <a:rPr dirty="0" sz="900" spc="-2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assessment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nefits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accruing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planned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either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>
                        <a:lnSpc>
                          <a:spcPct val="126800"/>
                        </a:lnSpc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 community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society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general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must  justify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risks inherent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1910" indent="-144145">
                        <a:lnSpc>
                          <a:spcPct val="1268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Risks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physical,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psychological,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economic,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social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legal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 occur either at an individual level or at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family, community or societal level. It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 necessary 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first</a:t>
                      </a:r>
                      <a:r>
                        <a:rPr dirty="0" sz="900" spc="-1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look  at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intervention under investigation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assess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its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potential  harm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then consider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aggregate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whole.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9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risk management, including  withdrawal criteria with rescue medication or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procedures.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indent="-14414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give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advice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regarding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minimization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risk/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discomfort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wherever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applicable.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1910" indent="-144145">
                        <a:lnSpc>
                          <a:spcPct val="129600"/>
                        </a:lnSpc>
                        <a:spcBef>
                          <a:spcPts val="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Adequate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provisions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must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made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monitoring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auditing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conduct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research,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including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constitution  of a Data and Safety Monitoring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Board (DSMB)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if applicable  (for example in clinical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trials)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2140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4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Selection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2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166370">
                        <a:lnSpc>
                          <a:spcPct val="1296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population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 recruitment of research 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  <a:tab pos="955675" algn="l"/>
                          <a:tab pos="1440815" algn="l"/>
                          <a:tab pos="1694180" algn="l"/>
                          <a:tab pos="2327910" algn="l"/>
                          <a:tab pos="2656840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Recruitment	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	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	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voluntary	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	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non-coercive.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191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fairly selected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 per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inclusion and  exclusion criteria.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However,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selection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 should 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distributive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such that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particular population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tribe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economic group is not coerced to participate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benefit.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Participants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opt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their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routine care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being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affected.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9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individual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group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persons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must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bear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burden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participation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research without accruing any direct or  indirect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Vulnerable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groups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recruited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after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proper</a:t>
                      </a:r>
                      <a:r>
                        <a:rPr dirty="0" sz="900" spc="1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justification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</a:t>
                      </a:r>
                      <a:r>
                        <a:rPr dirty="0" sz="900" spc="-1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provided.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  <a:tr h="540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5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Payment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Plans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payment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participation,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reimbursement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incurred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 marR="43180">
                        <a:lnSpc>
                          <a:spcPct val="129600"/>
                        </a:lnSpc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costs, such as travel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lost wages, incidental expenses and  other inconveniences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469150" y="7764402"/>
            <a:ext cx="405130" cy="158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1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8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292" y="527100"/>
            <a:ext cx="16478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999" y="900010"/>
          <a:ext cx="5190490" cy="6640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95"/>
                <a:gridCol w="1431290"/>
                <a:gridCol w="3387090"/>
              </a:tblGrid>
              <a:tr h="718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There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determine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payments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large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2545">
                        <a:lnSpc>
                          <a:spcPct val="129600"/>
                        </a:lnSpc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 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encourage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prospective participants to participate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without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due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consideration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risks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against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their  better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judgement.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undue inducement must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offered.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718108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6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Protection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3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76200">
                        <a:lnSpc>
                          <a:spcPct val="1296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participants’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privacy</a:t>
                      </a:r>
                      <a:r>
                        <a:rPr dirty="0" sz="900" spc="-2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confidentiality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ECs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examine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processes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that are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put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place</a:t>
                      </a:r>
                      <a:r>
                        <a:rPr dirty="0" sz="900" spc="2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safeguard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participants’ privacy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confidentiality.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records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 be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filed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separately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than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routine</a:t>
                      </a:r>
                      <a:r>
                        <a:rPr dirty="0" sz="900" spc="20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clinical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records such 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a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hospital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setting.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  <a:tr h="1607096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7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considerations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due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respect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given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2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 marR="42545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their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interests are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protected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addresses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community’s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needs.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proposed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lead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stigma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discrimination.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if any,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minimized.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Plans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communication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results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community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900" spc="2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end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carefully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important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examine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benefits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will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disseminated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540308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8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Qualifications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43180">
                        <a:lnSpc>
                          <a:spcPct val="1296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researchers and</a:t>
                      </a:r>
                      <a:r>
                        <a:rPr dirty="0" sz="900" spc="-7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adequacy  assessment of study sites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look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at the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suitability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qualifications</a:t>
                      </a:r>
                      <a:r>
                        <a:rPr dirty="0" sz="900" spc="229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 marR="4318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experience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PI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conduct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proposed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along  with adequacy of site facilities for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  <a:tr h="895896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9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Disclosure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5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declaration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potential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COI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declaration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COI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researcher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suggest ways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manage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these.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9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manage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COI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EC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COI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leave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room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time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decision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making in a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particular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  <a:tr h="718108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Plans for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medical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139700">
                        <a:lnSpc>
                          <a:spcPct val="1296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management and 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compensation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</a:t>
                      </a:r>
                      <a:r>
                        <a:rPr dirty="0" sz="900" spc="-7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  related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injury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proposed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plan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tackling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medical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injuries</a:t>
                      </a:r>
                      <a:r>
                        <a:rPr dirty="0" sz="900" spc="1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emergencies 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means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compensation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related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injury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ascertained.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9F5"/>
                    </a:solidFill>
                  </a:tcPr>
                </a:tc>
              </a:tr>
              <a:tr h="1429296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 of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4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informed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process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informed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process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must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reviewed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keeping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following: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2545" indent="-144145">
                        <a:lnSpc>
                          <a:spcPct val="129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used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obtaining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informed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consent,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including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identification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those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responsible for obtaining consent and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procedures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adopted for vulnerable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populations;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3180" indent="-144145">
                        <a:lnSpc>
                          <a:spcPct val="129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adequacy,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completeness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understandability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information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be given to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1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when  appropriate,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their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LARs;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442036" y="7665755"/>
            <a:ext cx="459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52095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9280" y="527100"/>
            <a:ext cx="164782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07299" y="2702686"/>
            <a:ext cx="279400" cy="4914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4.9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4.9.1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9" y="3445687"/>
            <a:ext cx="279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3875392"/>
            <a:ext cx="279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299" y="4305096"/>
            <a:ext cx="279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4.9.4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299" y="4931638"/>
            <a:ext cx="279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299" y="5558192"/>
            <a:ext cx="279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299" y="5907455"/>
            <a:ext cx="279400" cy="4914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4.9.7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299" y="7044143"/>
            <a:ext cx="279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4.9.9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299" y="2702686"/>
            <a:ext cx="5213350" cy="514604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algn="just" marL="552450">
              <a:lnSpc>
                <a:spcPct val="100000"/>
              </a:lnSpc>
              <a:spcBef>
                <a:spcPts val="730"/>
              </a:spcBef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Full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committee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meeting</a:t>
            </a:r>
            <a:endParaRPr sz="1000">
              <a:latin typeface="Palladio Uralic"/>
              <a:cs typeface="Palladio Uralic"/>
            </a:endParaRPr>
          </a:p>
          <a:p>
            <a:pPr algn="just" marL="55245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All proposals that are determined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undergo full committee review must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deliberated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proposal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 full committee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algn="just" marL="552450" marR="8255">
              <a:lnSpc>
                <a:spcPct val="129200"/>
              </a:lnSpc>
              <a:spcBef>
                <a:spcPts val="284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ECs should conduct regular full committee meetings to deliberate proposals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pre-decided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</a:t>
            </a:r>
            <a:endParaRPr sz="1000">
              <a:latin typeface="Palladio Uralic"/>
              <a:cs typeface="Palladio Uralic"/>
            </a:endParaRPr>
          </a:p>
          <a:p>
            <a:pPr algn="just" marL="552450" marR="762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 only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quorum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fulfilled.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should 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throughout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and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making.</a:t>
            </a:r>
            <a:endParaRPr sz="1000">
              <a:latin typeface="Palladio Uralic"/>
              <a:cs typeface="Palladio Uralic"/>
            </a:endParaRPr>
          </a:p>
          <a:p>
            <a:pPr algn="just" marL="552450" marR="762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 member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declared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COI 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 then this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 in  writing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beginning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minutes.</a:t>
            </a:r>
            <a:endParaRPr sz="1000">
              <a:latin typeface="Palladio Uralic"/>
              <a:cs typeface="Palladio Uralic"/>
            </a:endParaRPr>
          </a:p>
          <a:p>
            <a:pPr algn="just" marL="552450" marR="635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declared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COI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withdraw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meeting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(leave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room)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minuted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quorum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rechecked.</a:t>
            </a:r>
            <a:endParaRPr sz="1000">
              <a:latin typeface="Palladio Uralic"/>
              <a:cs typeface="Palladio Uralic"/>
            </a:endParaRPr>
          </a:p>
          <a:p>
            <a:pPr algn="just" marL="552450" marR="762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list of absentee 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leaving or entering in-between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recorded.</a:t>
            </a:r>
            <a:endParaRPr sz="1000">
              <a:latin typeface="Palladio Uralic"/>
              <a:cs typeface="Palladio Uralic"/>
            </a:endParaRPr>
          </a:p>
          <a:p>
            <a:pPr algn="just" marL="55245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Proposals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taken 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item-wise,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agenda.</a:t>
            </a:r>
            <a:endParaRPr sz="1000">
              <a:latin typeface="Palladio Uralic"/>
              <a:cs typeface="Palladio Uralic"/>
            </a:endParaRPr>
          </a:p>
          <a:p>
            <a:pPr algn="just" marL="552450" marR="6985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reviewed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meeting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justify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ample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devoted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consideration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frequent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EC’s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constituted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institution.</a:t>
            </a:r>
            <a:endParaRPr sz="1000">
              <a:latin typeface="Palladio Uralic"/>
              <a:cs typeface="Palladio Uralic"/>
            </a:endParaRPr>
          </a:p>
          <a:p>
            <a:pPr algn="just" marL="552450" marR="762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allotted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reasonable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 ample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 each agenda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item.</a:t>
            </a:r>
            <a:endParaRPr sz="1000">
              <a:latin typeface="Palladio Uralic"/>
              <a:cs typeface="Palladio Uralic"/>
            </a:endParaRPr>
          </a:p>
          <a:p>
            <a:pPr algn="just" marL="552450" marR="8255" indent="-540385">
              <a:lnSpc>
                <a:spcPct val="129200"/>
              </a:lnSpc>
              <a:spcBef>
                <a:spcPts val="284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4.9.10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minutes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previous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 and list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were exempt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underwent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expedited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ratified.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19999" y="900010"/>
          <a:ext cx="5190490" cy="179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95"/>
                <a:gridCol w="1431290"/>
                <a:gridCol w="3387090"/>
              </a:tblGrid>
              <a:tr h="17848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contents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patient/participation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900" spc="1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sheet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 marR="43180">
                        <a:lnSpc>
                          <a:spcPct val="129600"/>
                        </a:lnSpc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including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local language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translations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(See section 5 for  further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details);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back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translations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informed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consent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document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English,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wherever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required;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194310" indent="-14414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provision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audio-visual recording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consent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process, 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if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1943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applicable,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 per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relevant regulations;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194310" marR="43180" indent="-144145">
                        <a:lnSpc>
                          <a:spcPct val="129600"/>
                        </a:lnSpc>
                        <a:buChar char="•"/>
                        <a:tabLst>
                          <a:tab pos="194945" algn="l"/>
                        </a:tabLst>
                      </a:pP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consent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waiver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verbal/oral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consent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request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been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asked for,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assessing whether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protocol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meets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criteria. See section 5 for further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details.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4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18181" y="5205145"/>
            <a:ext cx="4785995" cy="1765300"/>
            <a:chOff x="1118181" y="5205145"/>
            <a:chExt cx="4785995" cy="1765300"/>
          </a:xfrm>
        </p:grpSpPr>
        <p:sp>
          <p:nvSpPr>
            <p:cNvPr id="7" name="object 7"/>
            <p:cNvSpPr/>
            <p:nvPr/>
          </p:nvSpPr>
          <p:spPr>
            <a:xfrm>
              <a:off x="1122944" y="5209907"/>
              <a:ext cx="4776470" cy="1755775"/>
            </a:xfrm>
            <a:custGeom>
              <a:avLst/>
              <a:gdLst/>
              <a:ahLst/>
              <a:cxnLst/>
              <a:rect l="l" t="t" r="r" b="b"/>
              <a:pathLst>
                <a:path w="4776470" h="175577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03108"/>
                  </a:lnTo>
                  <a:lnTo>
                    <a:pt x="2381" y="1691214"/>
                  </a:lnTo>
                  <a:lnTo>
                    <a:pt x="19050" y="1736458"/>
                  </a:lnTo>
                  <a:lnTo>
                    <a:pt x="64293" y="1753127"/>
                  </a:lnTo>
                  <a:lnTo>
                    <a:pt x="152400" y="1755508"/>
                  </a:lnTo>
                  <a:lnTo>
                    <a:pt x="4623904" y="1755508"/>
                  </a:lnTo>
                  <a:lnTo>
                    <a:pt x="4712011" y="1753127"/>
                  </a:lnTo>
                  <a:lnTo>
                    <a:pt x="4757254" y="1736458"/>
                  </a:lnTo>
                  <a:lnTo>
                    <a:pt x="4773923" y="1691214"/>
                  </a:lnTo>
                  <a:lnTo>
                    <a:pt x="4776304" y="1603108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22944" y="5209907"/>
              <a:ext cx="4776470" cy="1755775"/>
            </a:xfrm>
            <a:custGeom>
              <a:avLst/>
              <a:gdLst/>
              <a:ahLst/>
              <a:cxnLst/>
              <a:rect l="l" t="t" r="r" b="b"/>
              <a:pathLst>
                <a:path w="4776470" h="175577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03108"/>
                  </a:lnTo>
                  <a:lnTo>
                    <a:pt x="2381" y="1691214"/>
                  </a:lnTo>
                  <a:lnTo>
                    <a:pt x="19050" y="1736458"/>
                  </a:lnTo>
                  <a:lnTo>
                    <a:pt x="64293" y="1753127"/>
                  </a:lnTo>
                  <a:lnTo>
                    <a:pt x="152400" y="1755508"/>
                  </a:lnTo>
                  <a:lnTo>
                    <a:pt x="4623904" y="1755508"/>
                  </a:lnTo>
                  <a:lnTo>
                    <a:pt x="4712011" y="1753127"/>
                  </a:lnTo>
                  <a:lnTo>
                    <a:pt x="4757254" y="1736458"/>
                  </a:lnTo>
                  <a:lnTo>
                    <a:pt x="4773923" y="1691214"/>
                  </a:lnTo>
                  <a:lnTo>
                    <a:pt x="4776304" y="1603108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801085" y="4967541"/>
            <a:ext cx="3420110" cy="167640"/>
          </a:xfrm>
          <a:custGeom>
            <a:avLst/>
            <a:gdLst/>
            <a:ahLst/>
            <a:cxnLst/>
            <a:rect l="l" t="t" r="r" b="b"/>
            <a:pathLst>
              <a:path w="3420110" h="167639">
                <a:moveTo>
                  <a:pt x="3356495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356495" y="167398"/>
                </a:lnTo>
                <a:lnTo>
                  <a:pt x="3393206" y="166406"/>
                </a:lnTo>
                <a:lnTo>
                  <a:pt x="3412058" y="159461"/>
                </a:lnTo>
                <a:lnTo>
                  <a:pt x="3419003" y="140609"/>
                </a:lnTo>
                <a:lnTo>
                  <a:pt x="3419995" y="103898"/>
                </a:lnTo>
                <a:lnTo>
                  <a:pt x="3419995" y="63500"/>
                </a:lnTo>
                <a:lnTo>
                  <a:pt x="3419003" y="26789"/>
                </a:lnTo>
                <a:lnTo>
                  <a:pt x="3412058" y="7937"/>
                </a:lnTo>
                <a:lnTo>
                  <a:pt x="3393206" y="992"/>
                </a:lnTo>
                <a:lnTo>
                  <a:pt x="3356495" y="0"/>
                </a:lnTo>
                <a:close/>
              </a:path>
            </a:pathLst>
          </a:custGeom>
          <a:solidFill>
            <a:srgbClr val="A5A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5299" y="527100"/>
            <a:ext cx="5222240" cy="7304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2" marL="564515" marR="6350" indent="-540385">
              <a:lnSpc>
                <a:spcPct val="129200"/>
              </a:lnSpc>
              <a:spcBef>
                <a:spcPts val="950"/>
              </a:spcBef>
              <a:buAutoNum type="arabicPeriod" startAt="11"/>
              <a:tabLst>
                <a:tab pos="56515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called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clarifications 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 that has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submitted for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should not be present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making.</a:t>
            </a:r>
            <a:endParaRPr sz="1000">
              <a:latin typeface="Palladio Uralic"/>
              <a:cs typeface="Palladio Uralic"/>
            </a:endParaRPr>
          </a:p>
          <a:p>
            <a:pPr algn="just" lvl="2" marL="564515" marR="8890" indent="-540385">
              <a:lnSpc>
                <a:spcPct val="129200"/>
              </a:lnSpc>
              <a:spcBef>
                <a:spcPts val="285"/>
              </a:spcBef>
              <a:buAutoNum type="arabicPeriod" startAt="11"/>
              <a:tabLst>
                <a:tab pos="565150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secondary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reviewers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brief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proposal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review carried 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EC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</a:t>
            </a:r>
            <a:endParaRPr sz="1000">
              <a:latin typeface="Palladio Uralic"/>
              <a:cs typeface="Palladio Uralic"/>
            </a:endParaRPr>
          </a:p>
          <a:p>
            <a:pPr algn="just" lvl="2" marL="564515" marR="5080" indent="-540385">
              <a:lnSpc>
                <a:spcPct val="129200"/>
              </a:lnSpc>
              <a:spcBef>
                <a:spcPts val="284"/>
              </a:spcBef>
              <a:buAutoNum type="arabicPeriod" startAt="11"/>
              <a:tabLst>
                <a:tab pos="56515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independent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consultant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applicable)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 Secretary or subject experts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views,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they  should not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decision-making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process. However, her/his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opinion 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recorded.</a:t>
            </a:r>
            <a:endParaRPr sz="1000">
              <a:latin typeface="Palladio Uralic"/>
              <a:cs typeface="Palladio Uralic"/>
            </a:endParaRPr>
          </a:p>
          <a:p>
            <a:pPr algn="just" lvl="2" marL="564515" marR="5080" indent="-540385">
              <a:lnSpc>
                <a:spcPct val="129200"/>
              </a:lnSpc>
              <a:spcBef>
                <a:spcPts val="280"/>
              </a:spcBef>
              <a:buAutoNum type="arabicPeriod" startAt="11"/>
              <a:tabLst>
                <a:tab pos="56515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Representative(s)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deliberations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viewpoint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should not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decision-making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process.</a:t>
            </a:r>
            <a:endParaRPr sz="1000">
              <a:latin typeface="Palladio Uralic"/>
              <a:cs typeface="Palladio Uralic"/>
            </a:endParaRPr>
          </a:p>
          <a:p>
            <a:pPr algn="just" lvl="2" marL="564515" marR="5715" indent="-540385">
              <a:lnSpc>
                <a:spcPct val="129200"/>
              </a:lnSpc>
              <a:spcBef>
                <a:spcPts val="285"/>
              </a:spcBef>
              <a:buAutoNum type="arabicPeriod" startAt="11"/>
              <a:tabLst>
                <a:tab pos="56515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utilize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electronic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video/conference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calls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connecting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other subject experts/independent consultants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algn="just" lvl="2" marL="564515" marR="5715" indent="-540385">
              <a:lnSpc>
                <a:spcPct val="129200"/>
              </a:lnSpc>
              <a:spcBef>
                <a:spcPts val="280"/>
              </a:spcBef>
              <a:buAutoNum type="arabicPeriod" startAt="11"/>
              <a:tabLst>
                <a:tab pos="565150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(including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Chairperson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Secretary)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present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room have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vote/express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decision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exercise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right.</a:t>
            </a:r>
            <a:endParaRPr sz="1000">
              <a:latin typeface="Palladio Uralic"/>
              <a:cs typeface="Palladio Uralic"/>
            </a:endParaRPr>
          </a:p>
          <a:p>
            <a:pPr algn="just" lvl="2" marL="564515" marR="5080" indent="-540385">
              <a:lnSpc>
                <a:spcPct val="129200"/>
              </a:lnSpc>
              <a:spcBef>
                <a:spcPts val="285"/>
              </a:spcBef>
              <a:buAutoNum type="arabicPeriod" startAt="11"/>
              <a:tabLst>
                <a:tab pos="5886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broad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consensus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vote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SOP)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recorded.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negative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opinion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recorded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reasons.</a:t>
            </a:r>
            <a:endParaRPr sz="1000">
              <a:latin typeface="Palladio Uralic"/>
              <a:cs typeface="Palladio Uralic"/>
            </a:endParaRPr>
          </a:p>
          <a:p>
            <a:pPr algn="just" lvl="2" marL="596265" indent="-572770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59690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decisions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shown in Box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4.5.</a:t>
            </a:r>
            <a:endParaRPr sz="1000">
              <a:latin typeface="Palladio Uralic"/>
              <a:cs typeface="Palladio Uralic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Palladio Uralic"/>
              <a:buAutoNum type="arabicPeriod" startAt="11"/>
            </a:pPr>
            <a:endParaRPr sz="950">
              <a:latin typeface="Palladio Uralic"/>
              <a:cs typeface="Palladio Uralic"/>
            </a:endParaRPr>
          </a:p>
          <a:p>
            <a:pPr marL="1864995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4.5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decisions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marL="607695">
              <a:lnSpc>
                <a:spcPct val="100000"/>
              </a:lnSpc>
              <a:spcBef>
                <a:spcPts val="78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give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decisions:</a:t>
            </a:r>
            <a:endParaRPr sz="900">
              <a:latin typeface="Palladio Uralic"/>
              <a:cs typeface="Palladio Uralic"/>
            </a:endParaRPr>
          </a:p>
          <a:p>
            <a:pPr lvl="3" marL="967740" indent="-180975">
              <a:lnSpc>
                <a:spcPct val="100000"/>
              </a:lnSpc>
              <a:spcBef>
                <a:spcPts val="464"/>
              </a:spcBef>
              <a:buChar char="•"/>
              <a:tabLst>
                <a:tab pos="968375" algn="l"/>
              </a:tabLst>
            </a:pP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approved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–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without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suggestions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comments;</a:t>
            </a:r>
            <a:endParaRPr sz="900">
              <a:latin typeface="Times New Roman"/>
              <a:cs typeface="Times New Roman"/>
            </a:endParaRPr>
          </a:p>
          <a:p>
            <a:pPr lvl="3" marL="967740" indent="-180975">
              <a:lnSpc>
                <a:spcPct val="100000"/>
              </a:lnSpc>
              <a:spcBef>
                <a:spcPts val="459"/>
              </a:spcBef>
              <a:buChar char="•"/>
              <a:tabLst>
                <a:tab pos="968375" algn="l"/>
              </a:tabLst>
            </a:pP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revision 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with minor 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modifications/amendments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– 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approval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r>
              <a:rPr dirty="0" sz="900" spc="1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after</a:t>
            </a:r>
            <a:endParaRPr sz="900">
              <a:latin typeface="Times New Roman"/>
              <a:cs typeface="Times New Roman"/>
            </a:endParaRPr>
          </a:p>
          <a:p>
            <a:pPr algn="just" marL="96774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examination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Member Secretary or expedited review,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the case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be;</a:t>
            </a:r>
            <a:endParaRPr sz="900">
              <a:latin typeface="Palladio Uralic"/>
              <a:cs typeface="Palladio Uralic"/>
            </a:endParaRPr>
          </a:p>
          <a:p>
            <a:pPr lvl="3" marL="967740" indent="-180975">
              <a:lnSpc>
                <a:spcPct val="100000"/>
              </a:lnSpc>
              <a:spcBef>
                <a:spcPts val="459"/>
              </a:spcBef>
              <a:buChar char="•"/>
              <a:tabLst>
                <a:tab pos="968375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revision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major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modifications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resubmission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this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will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placed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before</a:t>
            </a:r>
            <a:endParaRPr sz="900">
              <a:latin typeface="Times New Roman"/>
              <a:cs typeface="Times New Roman"/>
            </a:endParaRPr>
          </a:p>
          <a:p>
            <a:pPr algn="just" marL="967740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full committee for reconsideration for approval;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endParaRPr sz="900">
              <a:latin typeface="Palladio Uralic"/>
              <a:cs typeface="Palladio Uralic"/>
            </a:endParaRPr>
          </a:p>
          <a:p>
            <a:pPr algn="just" lvl="3" marL="967740" marR="188595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968375" algn="l"/>
              </a:tabLst>
            </a:pP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approved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(or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termination/revoking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permission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applicable)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–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clearly 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defined reasons must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given for not approving/terminating/revoking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permission.</a:t>
            </a:r>
            <a:endParaRPr sz="900">
              <a:latin typeface="Palladio Uralic"/>
              <a:cs typeface="Palladio Uralic"/>
            </a:endParaRPr>
          </a:p>
          <a:p>
            <a:pPr lvl="3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Times New Roman"/>
              <a:buChar char="•"/>
            </a:pPr>
            <a:endParaRPr sz="1200">
              <a:latin typeface="Palladio Uralic"/>
              <a:cs typeface="Palladio Uralic"/>
            </a:endParaRPr>
          </a:p>
          <a:p>
            <a:pPr algn="just" lvl="2" marL="552450" marR="15875" indent="-540385">
              <a:lnSpc>
                <a:spcPct val="129200"/>
              </a:lnSpc>
              <a:buAutoNum type="arabicPeriod" startAt="19"/>
              <a:tabLst>
                <a:tab pos="55308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granted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entire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duration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annual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annual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(counted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actual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start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study)  for continuation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715" cy="716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950"/>
              </a:spcBef>
              <a:buAutoNum type="arabicPeriod" startAt="20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 on the risk involved, the progress of the proposal may be monitored  annually or at shorter intervals (quarterly,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half yearly) as per EC decision.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continued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progress 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satisfactory.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5"/>
              </a:spcBef>
              <a:buAutoNum type="arabicPeriod" startAt="20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reverse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positive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adversely affect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benefit-risk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350" indent="-467995">
              <a:lnSpc>
                <a:spcPct val="129200"/>
              </a:lnSpc>
              <a:spcBef>
                <a:spcPts val="284"/>
              </a:spcBef>
              <a:buAutoNum type="arabicPeriod" startAt="20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(assisted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Secretariat)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discussions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prepare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minutes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circulated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comments 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final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Chairperson/Vice-Chairperson/designated member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0"/>
              </a:spcBef>
              <a:buAutoNum type="arabicPeriod" startAt="20"/>
              <a:tabLst>
                <a:tab pos="48069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decision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the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communicated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researcher along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suggestions, if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5"/>
              </a:spcBef>
              <a:buAutoNum type="arabicPeriod" startAt="20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opportunity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reply/clarify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EC comments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discuss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 her/his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0"/>
              </a:spcBef>
              <a:buAutoNum type="arabicPeriod" startAt="20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approach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appellate 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matters.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5"/>
              </a:spcBef>
              <a:buAutoNum type="arabicPeriod" startAt="20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head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appellate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the power to dissolve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reappoint  an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10"/>
              <a:tabLst>
                <a:tab pos="48069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Review of multicentric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marL="480059" marR="571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Multicentre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centre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researchers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usually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large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  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surveys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several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centres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country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sites.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Multicentric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carried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out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aim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subsequent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generalization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its results. All sites are 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researched  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dignity, rights, safety and well-being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concerns, 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duplication of effort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parallel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wastage of time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those related 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between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committees. Therefore, in multicentric studies using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common protocol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considerations mentioned in sections 4.10.1 and 4.10.2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made.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Separate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endParaRPr sz="1000">
              <a:latin typeface="Palladio Uralic"/>
              <a:cs typeface="Palladio Uralic"/>
            </a:endParaRPr>
          </a:p>
          <a:p>
            <a:pPr lvl="3" marL="732155" indent="-252729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ECs/Secretariats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participating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sites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establish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communication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one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another.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1445" cy="7198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732155" indent="-252729">
              <a:lnSpc>
                <a:spcPct val="100000"/>
              </a:lnSpc>
              <a:buChar char="•"/>
              <a:tabLst>
                <a:tab pos="732155" algn="l"/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does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grant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approval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study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site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reasons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0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shared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deliberated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upon.</a:t>
            </a:r>
            <a:endParaRPr sz="1000">
              <a:latin typeface="Palladio Uralic"/>
              <a:cs typeface="Palladio Uralic"/>
            </a:endParaRPr>
          </a:p>
          <a:p>
            <a:pPr marL="732155" indent="-252729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suggest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site-specific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protocols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informed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 spc="1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modifications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needs.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25209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Separate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requested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higher</a:t>
            </a:r>
            <a:r>
              <a:rPr dirty="0" sz="10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degree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risk,</a:t>
            </a:r>
            <a:r>
              <a:rPr dirty="0" sz="10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clinical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intervention studies where conduct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vary depending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 or  any other reason which requires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attention.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for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 in multicentric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252095">
              <a:lnSpc>
                <a:spcPct val="1292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order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save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time,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prevent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duplication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effort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streamline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review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 the 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 to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designated main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EC, the decisions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ECs. This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 important for research  involving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low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multicentric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anonymized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data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studies determined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low or minimal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080" indent="-25209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meeting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designated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main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can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attended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nominated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members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discuss their concerns,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any, about ethics  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seek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solutions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to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respective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ECs.</a:t>
            </a:r>
            <a:endParaRPr sz="1000">
              <a:latin typeface="Palladio Uralic"/>
              <a:cs typeface="Palladio Uralic"/>
            </a:endParaRPr>
          </a:p>
          <a:p>
            <a:pPr lvl="3" marL="732155" indent="-252729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located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India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registered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relevant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authority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(if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applicable).</a:t>
            </a:r>
            <a:endParaRPr sz="1000">
              <a:latin typeface="Palladio Uralic"/>
              <a:cs typeface="Palladio Uralic"/>
            </a:endParaRPr>
          </a:p>
          <a:p>
            <a:pPr lvl="3" marL="732155" indent="-252729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Meetings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organized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initial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and,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required,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intermediary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stages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uniform 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5715" indent="-25209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site </a:t>
            </a:r>
            <a:r>
              <a:rPr dirty="0" sz="1000" spc="15">
                <a:solidFill>
                  <a:srgbClr val="231F20"/>
                </a:solidFill>
                <a:latin typeface="Times New Roman"/>
                <a:cs typeface="Times New Roman"/>
              </a:rPr>
              <a:t>ECs,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however,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retain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their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rights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any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additional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site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specific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requirements, 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need-based protection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make changes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(ICD),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monitoring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6350" indent="-252095">
              <a:lnSpc>
                <a:spcPct val="129200"/>
              </a:lnSpc>
              <a:spcBef>
                <a:spcPts val="285"/>
              </a:spcBef>
              <a:buChar char="•"/>
              <a:tabLst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protocol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modified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suit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local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requirements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followed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duly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host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institutes/decision of main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accepted.</a:t>
            </a:r>
            <a:endParaRPr sz="1000">
              <a:latin typeface="Palladio Uralic"/>
              <a:cs typeface="Palladio Uralic"/>
            </a:endParaRPr>
          </a:p>
          <a:p>
            <a:pPr lvl="3" marL="732155" indent="-252729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Adherence</a:t>
            </a:r>
            <a:r>
              <a:rPr dirty="0" sz="10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protocols,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including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measures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terminate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participation</a:t>
            </a:r>
            <a:r>
              <a:rPr dirty="0" sz="10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erring local centres, if 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monitored.</a:t>
            </a:r>
            <a:endParaRPr sz="1000">
              <a:latin typeface="Palladio Uralic"/>
              <a:cs typeface="Palladio Uralic"/>
            </a:endParaRPr>
          </a:p>
          <a:p>
            <a:pPr lvl="3" marL="732155" indent="-252729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common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review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applicable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only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ECs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India. In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case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international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collaboration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foreign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institution,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etc.,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298" y="772184"/>
            <a:ext cx="2411730" cy="724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 startAt="9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Procedures 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9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9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for 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3822" y="772184"/>
            <a:ext cx="153035" cy="25869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54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55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55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56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56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57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58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60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61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64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293" y="1551190"/>
            <a:ext cx="551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315" y="1551190"/>
            <a:ext cx="8159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Vulnerability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298" y="1703603"/>
            <a:ext cx="3391535" cy="305244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Principles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among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safeguards/protection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Obligations/duties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 in special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sexual minorities and sex</a:t>
            </a:r>
            <a:r>
              <a:rPr dirty="0" sz="10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workers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among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endParaRPr sz="1000">
              <a:latin typeface="Palladio Uralic"/>
              <a:cs typeface="Palladio Uralic"/>
            </a:endParaRPr>
          </a:p>
          <a:p>
            <a:pPr lvl="1" marL="354330" marR="180340" indent="-342265">
              <a:lnSpc>
                <a:spcPct val="152800"/>
              </a:lnSpc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individuals with mental</a:t>
            </a:r>
            <a:r>
              <a:rPr dirty="0" sz="10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illness  or cognitively impaired/affected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endParaRPr sz="1000">
              <a:latin typeface="Palladio Uralic"/>
              <a:cs typeface="Palladio Uralic"/>
            </a:endParaRPr>
          </a:p>
          <a:p>
            <a:pPr lvl="1" marL="354330" marR="126364" indent="-342265">
              <a:lnSpc>
                <a:spcPct val="152800"/>
              </a:lnSpc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diminished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autonomy due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dependency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hierarchical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Patients who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terminally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ill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3822" y="3646842"/>
            <a:ext cx="152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65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3822" y="4032084"/>
            <a:ext cx="153035" cy="3751579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67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67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68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69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69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71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75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76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77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78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78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80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80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81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82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293" y="4811090"/>
            <a:ext cx="551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7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3315" y="4811090"/>
            <a:ext cx="27197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trials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drugs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and other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interventions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3298" y="4963489"/>
            <a:ext cx="2994025" cy="28200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drug/vaccine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development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Bioavailability/bioequivalence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implications of study</a:t>
            </a:r>
            <a:r>
              <a:rPr dirty="0" sz="10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Multicentric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Phytopharmaceutical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Device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Biologicals 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biosimilars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stem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cells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Surgical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(public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interventions)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interventions 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HIV/AIDS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462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732155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endParaRPr sz="1000">
              <a:latin typeface="Palladio Uralic"/>
              <a:cs typeface="Palladio Uralic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3.8.3 for further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marL="732155" indent="-252729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Sponsor/funding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agencies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informed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about any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site-specific</a:t>
            </a:r>
            <a:r>
              <a:rPr dirty="0" sz="1000" spc="19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changes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modified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version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site.</a:t>
            </a:r>
            <a:endParaRPr sz="1000">
              <a:latin typeface="Palladio Uralic"/>
              <a:cs typeface="Palladio Uralic"/>
            </a:endParaRPr>
          </a:p>
          <a:p>
            <a:pPr marL="732155" indent="-252729">
              <a:lnSpc>
                <a:spcPct val="100000"/>
              </a:lnSpc>
              <a:spcBef>
                <a:spcPts val="630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Plans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manuscript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publication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common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final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report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2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contributors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initiation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marL="732155" indent="-252729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Site-specific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published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only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after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appropriate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authorities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accept</a:t>
            </a:r>
            <a:endParaRPr sz="100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spcBef>
                <a:spcPts val="3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combined report and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48069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Continuing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review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Ongoing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at regular intervals, at least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often,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deemed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depending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level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risk)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according approval,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indicated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communication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letter.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89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continually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evaluate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progress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ongoing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proposals,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SAE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reports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along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deviations/violations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non-compliance,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 information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pertaining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activities.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Clinical trials under the purview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licensing authority must comply with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all 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regulations applicable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SAEs.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should also ensure compliance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established.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71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should examine the measures taken for medical management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SAEs.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bear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study-related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injury  whether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 arm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arm.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Compensation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research-related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injuries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applicable,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determined  by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 requirement (if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applicable).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deviations/violations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examine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corrective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actions.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violations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halt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institutional  head/government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authorities 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non-compliance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 standards.</a:t>
            </a:r>
            <a:endParaRPr sz="1000">
              <a:latin typeface="Palladio Uralic"/>
              <a:cs typeface="Palladio Uralic"/>
            </a:endParaRPr>
          </a:p>
          <a:p>
            <a:pPr algn="just"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 of monitoring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 by the sponsor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DSMB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sought.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480695" algn="l"/>
              </a:tabLst>
            </a:pP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Site</a:t>
            </a:r>
            <a:r>
              <a:rPr dirty="0" sz="1000" spc="-10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monitoring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89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recommended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 study site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until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check for compliance or  improve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45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16749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3993883"/>
            <a:ext cx="5212080" cy="373189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480695" indent="-467995">
              <a:lnSpc>
                <a:spcPct val="100000"/>
              </a:lnSpc>
              <a:spcBef>
                <a:spcPts val="730"/>
              </a:spcBef>
              <a:buAutoNum type="arabicPeriod" startAt="13"/>
              <a:tabLst>
                <a:tab pos="480059" algn="l"/>
                <a:tab pos="48069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Record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keeping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archiving</a:t>
            </a:r>
            <a:endParaRPr sz="1000">
              <a:latin typeface="Palladio Uralic"/>
              <a:cs typeface="Palladio Uralic"/>
            </a:endParaRPr>
          </a:p>
          <a:p>
            <a:pPr lvl="2" marL="480059" marR="635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communication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dated,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filed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preserved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according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procedures.</a:t>
            </a:r>
            <a:endParaRPr sz="1000">
              <a:latin typeface="Palladio Uralic"/>
              <a:cs typeface="Palladio Uralic"/>
            </a:endParaRPr>
          </a:p>
          <a:p>
            <a:pPr lvl="2" marL="480059" marR="508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 should be maintained during access and retrieval procedures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designated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persons.</a:t>
            </a:r>
            <a:endParaRPr sz="1000">
              <a:latin typeface="Palladio Uralic"/>
              <a:cs typeface="Palladio Uralic"/>
            </a:endParaRPr>
          </a:p>
          <a:p>
            <a:pPr lvl="2" marL="480059" marR="698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active and inactive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(closed)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files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appropriately labelled and archived  separately in designated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areas.</a:t>
            </a:r>
            <a:endParaRPr sz="1000">
              <a:latin typeface="Palladio Uralic"/>
              <a:cs typeface="Palladio Uralic"/>
            </a:endParaRPr>
          </a:p>
          <a:p>
            <a:pPr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maintained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hard copies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soft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copies.</a:t>
            </a:r>
            <a:endParaRPr sz="1000">
              <a:latin typeface="Palladio Uralic"/>
              <a:cs typeface="Palladio Uralic"/>
            </a:endParaRPr>
          </a:p>
          <a:p>
            <a:pPr lvl="2" marL="480059" marR="762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archived 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at least 3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completion/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termination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lvl="2" marL="480059" marR="762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Documents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archived for 5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completion/termination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 lvl="2" marL="480059" marR="762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archived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longer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sponsors/regulatory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bodies.</a:t>
            </a:r>
            <a:endParaRPr sz="1000">
              <a:latin typeface="Palladio Uralic"/>
              <a:cs typeface="Palladio Uralic"/>
            </a:endParaRPr>
          </a:p>
          <a:p>
            <a:pPr lvl="2" marL="480695" indent="-46799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archival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retrieval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SOPs.</a:t>
            </a:r>
            <a:endParaRPr sz="1000">
              <a:latin typeface="Palladio Uralic"/>
              <a:cs typeface="Palladio Uralic"/>
            </a:endParaRPr>
          </a:p>
          <a:p>
            <a:pPr lvl="2" marL="480059" marR="6985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records should be accessible for inspection by authorized representatives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agencies.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4323" y="2299118"/>
            <a:ext cx="4785995" cy="1683385"/>
            <a:chOff x="1084323" y="2299118"/>
            <a:chExt cx="4785995" cy="1683385"/>
          </a:xfrm>
        </p:grpSpPr>
        <p:sp>
          <p:nvSpPr>
            <p:cNvPr id="8" name="object 8"/>
            <p:cNvSpPr/>
            <p:nvPr/>
          </p:nvSpPr>
          <p:spPr>
            <a:xfrm>
              <a:off x="1089085" y="2303881"/>
              <a:ext cx="4776470" cy="1673860"/>
            </a:xfrm>
            <a:custGeom>
              <a:avLst/>
              <a:gdLst/>
              <a:ahLst/>
              <a:cxnLst/>
              <a:rect l="l" t="t" r="r" b="b"/>
              <a:pathLst>
                <a:path w="4776470" h="1673860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520964"/>
                  </a:lnTo>
                  <a:lnTo>
                    <a:pt x="2381" y="1609070"/>
                  </a:lnTo>
                  <a:lnTo>
                    <a:pt x="19050" y="1654314"/>
                  </a:lnTo>
                  <a:lnTo>
                    <a:pt x="64293" y="1670983"/>
                  </a:lnTo>
                  <a:lnTo>
                    <a:pt x="152400" y="1673364"/>
                  </a:lnTo>
                  <a:lnTo>
                    <a:pt x="4623904" y="1673364"/>
                  </a:lnTo>
                  <a:lnTo>
                    <a:pt x="4712011" y="1670983"/>
                  </a:lnTo>
                  <a:lnTo>
                    <a:pt x="4757254" y="1654314"/>
                  </a:lnTo>
                  <a:lnTo>
                    <a:pt x="4773923" y="1609070"/>
                  </a:lnTo>
                  <a:lnTo>
                    <a:pt x="4776304" y="152096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8E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085" y="2303881"/>
              <a:ext cx="4776470" cy="1673860"/>
            </a:xfrm>
            <a:custGeom>
              <a:avLst/>
              <a:gdLst/>
              <a:ahLst/>
              <a:cxnLst/>
              <a:rect l="l" t="t" r="r" b="b"/>
              <a:pathLst>
                <a:path w="4776470" h="167386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520964"/>
                  </a:lnTo>
                  <a:lnTo>
                    <a:pt x="2381" y="1609070"/>
                  </a:lnTo>
                  <a:lnTo>
                    <a:pt x="19050" y="1654314"/>
                  </a:lnTo>
                  <a:lnTo>
                    <a:pt x="64293" y="1670983"/>
                  </a:lnTo>
                  <a:lnTo>
                    <a:pt x="152400" y="1673364"/>
                  </a:lnTo>
                  <a:lnTo>
                    <a:pt x="4623904" y="1673364"/>
                  </a:lnTo>
                  <a:lnTo>
                    <a:pt x="4712011" y="1670983"/>
                  </a:lnTo>
                  <a:lnTo>
                    <a:pt x="4757254" y="1654314"/>
                  </a:lnTo>
                  <a:lnTo>
                    <a:pt x="4773923" y="1609070"/>
                  </a:lnTo>
                  <a:lnTo>
                    <a:pt x="4776304" y="152096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6168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60574" y="2520200"/>
            <a:ext cx="2225040" cy="134239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420"/>
              </a:spcBef>
              <a:buChar char="•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high 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number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protocol</a:t>
            </a:r>
            <a:r>
              <a:rPr dirty="0" sz="900" spc="2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violations/</a:t>
            </a:r>
            <a:endParaRPr sz="9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deviations;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19304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large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number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proposals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carried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out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endParaRPr sz="9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 site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the same</a:t>
            </a:r>
            <a:r>
              <a:rPr dirty="0" sz="900" spc="-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researcher;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19304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large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number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SAE</a:t>
            </a:r>
            <a:r>
              <a:rPr dirty="0" sz="900" spc="-1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reports;</a:t>
            </a:r>
            <a:endParaRPr sz="9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high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recruitment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rate;</a:t>
            </a:r>
            <a:endParaRPr sz="9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193040" algn="l"/>
              </a:tabLst>
            </a:pP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complaints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received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900" spc="-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participants;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2545" y="2502192"/>
            <a:ext cx="2221865" cy="118237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560"/>
              </a:spcBef>
              <a:buChar char="•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any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adverse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media</a:t>
            </a:r>
            <a:r>
              <a:rPr dirty="0" sz="900" spc="-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report;</a:t>
            </a:r>
            <a:endParaRPr sz="9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adverse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information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received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9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endParaRPr sz="9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source;</a:t>
            </a:r>
            <a:endParaRPr sz="900">
              <a:latin typeface="Palladio Uralic"/>
              <a:cs typeface="Palladio Uralic"/>
            </a:endParaRPr>
          </a:p>
          <a:p>
            <a:pPr marL="192405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19304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non-compliance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9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directions;</a:t>
            </a:r>
            <a:endParaRPr sz="9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193040" algn="l"/>
              </a:tabLst>
            </a:pP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misconduct by the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researcher;</a:t>
            </a:r>
            <a:r>
              <a:rPr dirty="0" sz="900" spc="-1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any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other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cause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decided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EC.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67240" y="1958543"/>
            <a:ext cx="3420110" cy="167640"/>
          </a:xfrm>
          <a:custGeom>
            <a:avLst/>
            <a:gdLst/>
            <a:ahLst/>
            <a:cxnLst/>
            <a:rect l="l" t="t" r="r" b="b"/>
            <a:pathLst>
              <a:path w="3420110" h="167639">
                <a:moveTo>
                  <a:pt x="3356495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356495" y="167398"/>
                </a:lnTo>
                <a:lnTo>
                  <a:pt x="3393206" y="166406"/>
                </a:lnTo>
                <a:lnTo>
                  <a:pt x="3412058" y="159461"/>
                </a:lnTo>
                <a:lnTo>
                  <a:pt x="3419003" y="140609"/>
                </a:lnTo>
                <a:lnTo>
                  <a:pt x="3419995" y="103898"/>
                </a:lnTo>
                <a:lnTo>
                  <a:pt x="3419995" y="63500"/>
                </a:lnTo>
                <a:lnTo>
                  <a:pt x="3419003" y="26789"/>
                </a:lnTo>
                <a:lnTo>
                  <a:pt x="3412058" y="7937"/>
                </a:lnTo>
                <a:lnTo>
                  <a:pt x="3393206" y="992"/>
                </a:lnTo>
                <a:lnTo>
                  <a:pt x="3356495" y="0"/>
                </a:lnTo>
                <a:close/>
              </a:path>
            </a:pathLst>
          </a:custGeom>
          <a:solidFill>
            <a:srgbClr val="A5A5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7299" y="527100"/>
            <a:ext cx="5211445" cy="200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marL="480059" marR="5080" indent="-46799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4.12.2 Monitoring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 or “for cause” and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decided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 full committee  meeting.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reason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concern,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 can suggest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 monitoring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frequent intervals.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causes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monitoring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4.6.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Palladio Uralic"/>
              <a:cs typeface="Palladio Uralic"/>
            </a:endParaRPr>
          </a:p>
          <a:p>
            <a:pPr marL="1511935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4.6 Examples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“for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cause”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monitoring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200">
              <a:latin typeface="Palladio Uralic"/>
              <a:cs typeface="Palladio Uralic"/>
            </a:endParaRPr>
          </a:p>
          <a:p>
            <a:pPr marL="465455">
              <a:lnSpc>
                <a:spcPct val="100000"/>
              </a:lnSpc>
              <a:spcBef>
                <a:spcPts val="755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 situations may justify “for cause”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monitoring: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0" y="0"/>
                </a:moveTo>
                <a:lnTo>
                  <a:pt x="0" y="216001"/>
                </a:lnTo>
                <a:lnTo>
                  <a:pt x="6624000" y="216001"/>
                </a:lnTo>
                <a:lnTo>
                  <a:pt x="66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108063"/>
            <a:ext cx="5210175" cy="1010919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480695" indent="-467995">
              <a:lnSpc>
                <a:spcPct val="100000"/>
              </a:lnSpc>
              <a:spcBef>
                <a:spcPts val="730"/>
              </a:spcBef>
              <a:buAutoNum type="arabicPeriod" startAt="14"/>
              <a:tabLst>
                <a:tab pos="480059" algn="l"/>
                <a:tab pos="480695" algn="l"/>
              </a:tabLst>
            </a:pP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Administration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management</a:t>
            </a:r>
            <a:endParaRPr sz="1000">
              <a:latin typeface="Palladio Uralic"/>
              <a:cs typeface="Palladio Uralic"/>
            </a:endParaRPr>
          </a:p>
          <a:p>
            <a:pPr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 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office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lvl="2" marL="480695" indent="-46799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space,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infrastructure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staff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maintaining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527100"/>
            <a:ext cx="5210175" cy="1096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7441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5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marL="12700" marR="481330">
              <a:lnSpc>
                <a:spcPct val="152800"/>
              </a:lnSpc>
              <a:spcBef>
                <a:spcPts val="67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4.13.10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adopt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electronic storage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wherever feasible.  Table 4.4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maintained.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</a:pPr>
            <a:r>
              <a:rPr dirty="0" sz="1050" b="1">
                <a:solidFill>
                  <a:srgbClr val="231F20"/>
                </a:solidFill>
                <a:latin typeface="Palladio Uralic"/>
                <a:cs typeface="Palladio Uralic"/>
              </a:rPr>
              <a:t>Table 4.4 Documents to </a:t>
            </a:r>
            <a:r>
              <a:rPr dirty="0" sz="1050" spc="-5" b="1">
                <a:solidFill>
                  <a:srgbClr val="231F20"/>
                </a:solidFill>
                <a:latin typeface="Palladio Uralic"/>
                <a:cs typeface="Palladio Uralic"/>
              </a:rPr>
              <a:t>be maintained </a:t>
            </a:r>
            <a:r>
              <a:rPr dirty="0" sz="1050" b="1">
                <a:solidFill>
                  <a:srgbClr val="231F20"/>
                </a:solidFill>
                <a:latin typeface="Palladio Uralic"/>
                <a:cs typeface="Palladio Uralic"/>
              </a:rPr>
              <a:t>by EC </a:t>
            </a:r>
            <a:r>
              <a:rPr dirty="0" sz="1050" spc="-5" b="1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50" spc="-5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231F20"/>
                </a:solidFill>
                <a:latin typeface="Palladio Uralic"/>
                <a:cs typeface="Palladio Uralic"/>
              </a:rPr>
              <a:t>record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2589948"/>
            <a:ext cx="400050" cy="530225"/>
            <a:chOff x="6224394" y="2589948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258994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616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6230" y="2804591"/>
              <a:ext cx="75946" cy="110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37999" y="1727301"/>
          <a:ext cx="5154930" cy="5323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685"/>
                <a:gridCol w="3845560"/>
              </a:tblGrid>
              <a:tr h="184594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Type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3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document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Document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specifics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</a:tr>
              <a:tr h="285554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Administrative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documents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Constitution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composition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Appointment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letters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Signed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dated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copies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recent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curriculum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vitae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all</a:t>
                      </a:r>
                      <a:r>
                        <a:rPr dirty="0" sz="900" spc="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Signed confidentiality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agreements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COI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declarations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Training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records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 spc="-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members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Financial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records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Registration/accreditation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documents,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900" spc="-9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required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copy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national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international guidelines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applicable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regulations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Regulatory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notifications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Meeting-related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documents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Agenda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minutes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communications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received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made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SOPs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6E4F2"/>
                    </a:solidFill>
                  </a:tcPr>
                </a:tc>
              </a:tr>
              <a:tr h="227640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Proposal-related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documents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524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6E4F2"/>
                    </a:solidFill>
                  </a:tcPr>
                </a:tc>
                <a:tc>
                  <a:txBody>
                    <a:bodyPr/>
                    <a:lstStyle/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12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One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hard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copy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soft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copy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initial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proposal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related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documents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Decision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letters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amendments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submitted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approval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Regulatory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approvals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SAE,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reports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Protocol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deviations/violations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Progress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reports,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continuing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activities,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site</a:t>
                      </a:r>
                      <a:r>
                        <a:rPr dirty="0" sz="900" spc="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monitoring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reports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correspondence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Record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notification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issued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premature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termination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study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summary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reasons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Final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report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Publications, </a:t>
                      </a:r>
                      <a:r>
                        <a:rPr dirty="0" sz="900" spc="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6E4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616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715" cy="3905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480059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full-time secretariat, safe archival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conduct 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lvl="2" marL="480695" indent="-46799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480059" algn="l"/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 institution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allocate reasonable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funds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smooth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lvl="2" marL="480059" marR="7620" indent="-46799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reasonable fee for review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charged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 to cover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expenses 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optimal functioning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policies.</a:t>
            </a:r>
            <a:endParaRPr sz="1000">
              <a:latin typeface="Palladio Uralic"/>
              <a:cs typeface="Palladio Uralic"/>
            </a:endParaRPr>
          </a:p>
          <a:p>
            <a:pPr lvl="1" marL="480695" indent="-467995">
              <a:lnSpc>
                <a:spcPct val="100000"/>
              </a:lnSpc>
              <a:spcBef>
                <a:spcPts val="635"/>
              </a:spcBef>
              <a:buAutoNum type="arabicPeriod" startAt="15"/>
              <a:tabLst>
                <a:tab pos="480059" algn="l"/>
                <a:tab pos="480695" algn="l"/>
              </a:tabLst>
            </a:pP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Registration and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accreditation </a:t>
            </a:r>
            <a:r>
              <a:rPr dirty="0" sz="1000" spc="-5" b="1">
                <a:solidFill>
                  <a:srgbClr val="6168B0"/>
                </a:solidFill>
                <a:latin typeface="Palladio Uralic"/>
                <a:cs typeface="Palladio Uralic"/>
              </a:rPr>
              <a:t>of</a:t>
            </a:r>
            <a:r>
              <a:rPr dirty="0" sz="1000" spc="-15" b="1">
                <a:solidFill>
                  <a:srgbClr val="6168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6168B0"/>
                </a:solidFill>
                <a:latin typeface="Palladio Uralic"/>
                <a:cs typeface="Palladio Uralic"/>
              </a:rPr>
              <a:t>ECs</a:t>
            </a:r>
            <a:endParaRPr sz="1000">
              <a:latin typeface="Palladio Uralic"/>
              <a:cs typeface="Palladio Uralic"/>
            </a:endParaRPr>
          </a:p>
          <a:p>
            <a:pPr lvl="2" marL="480059" marR="8255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compliance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national/international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applicable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 lvl="2" marL="480695" indent="-46799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480059" algn="l"/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authority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seek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recognition/certification/accreditation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recognized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national/international bodies such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Strategic Initiative for Developing Capacity  in Ethical Review (SIDCER),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Accreditation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Protection Programmes (AAHRPP), CDSCO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of India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 National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Accreditation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Healthcare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Providers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(NABH)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 other.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certification/accreditation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kept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updated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Certification/accreditation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exercises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assurance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improvement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dignity,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rights, safety, and well-being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7163" y="1390853"/>
            <a:ext cx="29140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40">
                <a:solidFill>
                  <a:srgbClr val="009999"/>
                </a:solidFill>
              </a:rPr>
              <a:t>INFORMED </a:t>
            </a:r>
            <a:r>
              <a:rPr dirty="0" sz="2000" spc="-550">
                <a:solidFill>
                  <a:srgbClr val="009999"/>
                </a:solidFill>
              </a:rPr>
              <a:t>CONSENT </a:t>
            </a:r>
            <a:r>
              <a:rPr dirty="0" sz="2000" spc="-509">
                <a:solidFill>
                  <a:srgbClr val="009999"/>
                </a:solidFill>
              </a:rPr>
              <a:t>PROCESS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5</a:t>
            </a:r>
            <a:endParaRPr sz="115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599" y="1845284"/>
            <a:ext cx="5217160" cy="5861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715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must obtain voluntary written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prospective 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participants. This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competent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entitled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choose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 consent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continuous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three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components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potential participants,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ensuring competence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</a:t>
            </a:r>
            <a:r>
              <a:rPr dirty="0" sz="1000" spc="-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easily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comprehended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assuring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voluntariness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voluntary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individual’s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freedom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choice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individual’s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autonomy.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Requisites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capacity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make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enrolled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convey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her/his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decision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in order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give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voluntarily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duress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coercion 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sort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offering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undue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inducements.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 individual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capable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voluntary informed consent,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obtained. See section 6 for further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mandatory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initiating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related  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necessary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confidentiality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stages.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Essential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for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prospective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requesting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individual’s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her/his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queries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language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she/he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language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scientifically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accurate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simple,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  context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two parts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patient/participant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sheet (PIS)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(ICF).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facts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relevance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1225" y="527100"/>
            <a:ext cx="16249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Informed Consent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Process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9999" y="1196962"/>
            <a:ext cx="5184140" cy="6615430"/>
            <a:chOff x="719999" y="1196962"/>
            <a:chExt cx="5184140" cy="6615430"/>
          </a:xfrm>
        </p:grpSpPr>
        <p:sp>
          <p:nvSpPr>
            <p:cNvPr id="8" name="object 8"/>
            <p:cNvSpPr/>
            <p:nvPr/>
          </p:nvSpPr>
          <p:spPr>
            <a:xfrm>
              <a:off x="724762" y="1201724"/>
              <a:ext cx="5174615" cy="6605905"/>
            </a:xfrm>
            <a:custGeom>
              <a:avLst/>
              <a:gdLst/>
              <a:ahLst/>
              <a:cxnLst/>
              <a:rect l="l" t="t" r="r" b="b"/>
              <a:pathLst>
                <a:path w="5174615" h="6605905">
                  <a:moveTo>
                    <a:pt x="5022075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6453124"/>
                  </a:lnTo>
                  <a:lnTo>
                    <a:pt x="2381" y="6541230"/>
                  </a:lnTo>
                  <a:lnTo>
                    <a:pt x="19050" y="6586474"/>
                  </a:lnTo>
                  <a:lnTo>
                    <a:pt x="64293" y="6603142"/>
                  </a:lnTo>
                  <a:lnTo>
                    <a:pt x="152400" y="6605524"/>
                  </a:lnTo>
                  <a:lnTo>
                    <a:pt x="5022075" y="6605524"/>
                  </a:lnTo>
                  <a:lnTo>
                    <a:pt x="5110181" y="6603142"/>
                  </a:lnTo>
                  <a:lnTo>
                    <a:pt x="5155425" y="6586474"/>
                  </a:lnTo>
                  <a:lnTo>
                    <a:pt x="5172094" y="6541230"/>
                  </a:lnTo>
                  <a:lnTo>
                    <a:pt x="5174475" y="6453124"/>
                  </a:lnTo>
                  <a:lnTo>
                    <a:pt x="5174475" y="152400"/>
                  </a:lnTo>
                  <a:lnTo>
                    <a:pt x="5172094" y="64293"/>
                  </a:lnTo>
                  <a:lnTo>
                    <a:pt x="5155425" y="19050"/>
                  </a:lnTo>
                  <a:lnTo>
                    <a:pt x="5110181" y="2381"/>
                  </a:lnTo>
                  <a:lnTo>
                    <a:pt x="5022075" y="0"/>
                  </a:lnTo>
                  <a:close/>
                </a:path>
              </a:pathLst>
            </a:custGeom>
            <a:solidFill>
              <a:srgbClr val="F3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4762" y="1201724"/>
              <a:ext cx="5174615" cy="6605905"/>
            </a:xfrm>
            <a:custGeom>
              <a:avLst/>
              <a:gdLst/>
              <a:ahLst/>
              <a:cxnLst/>
              <a:rect l="l" t="t" r="r" b="b"/>
              <a:pathLst>
                <a:path w="5174615" h="660590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6453124"/>
                  </a:lnTo>
                  <a:lnTo>
                    <a:pt x="2381" y="6541230"/>
                  </a:lnTo>
                  <a:lnTo>
                    <a:pt x="19050" y="6586474"/>
                  </a:lnTo>
                  <a:lnTo>
                    <a:pt x="64293" y="6603142"/>
                  </a:lnTo>
                  <a:lnTo>
                    <a:pt x="152400" y="6605524"/>
                  </a:lnTo>
                  <a:lnTo>
                    <a:pt x="5022075" y="6605524"/>
                  </a:lnTo>
                  <a:lnTo>
                    <a:pt x="5110181" y="6603142"/>
                  </a:lnTo>
                  <a:lnTo>
                    <a:pt x="5155425" y="6586474"/>
                  </a:lnTo>
                  <a:lnTo>
                    <a:pt x="5172094" y="6541230"/>
                  </a:lnTo>
                  <a:lnTo>
                    <a:pt x="5174475" y="6453124"/>
                  </a:lnTo>
                  <a:lnTo>
                    <a:pt x="5174475" y="152400"/>
                  </a:lnTo>
                  <a:lnTo>
                    <a:pt x="5172094" y="64293"/>
                  </a:lnTo>
                  <a:lnTo>
                    <a:pt x="5155425" y="19050"/>
                  </a:lnTo>
                  <a:lnTo>
                    <a:pt x="5110181" y="2381"/>
                  </a:lnTo>
                  <a:lnTo>
                    <a:pt x="5022075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61300" y="1164043"/>
            <a:ext cx="2522220" cy="552196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420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consent form must include</a:t>
            </a:r>
            <a:r>
              <a:rPr dirty="0" sz="9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endParaRPr sz="900">
              <a:latin typeface="Palladio Uralic"/>
              <a:cs typeface="Palladio Uralic"/>
            </a:endParaRPr>
          </a:p>
          <a:p>
            <a:pPr marL="1162685">
              <a:lnSpc>
                <a:spcPct val="100000"/>
              </a:lnSpc>
              <a:spcBef>
                <a:spcPts val="320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following:</a:t>
            </a:r>
            <a:endParaRPr sz="900">
              <a:latin typeface="Palladio Uralic"/>
              <a:cs typeface="Palladio Uralic"/>
            </a:endParaRPr>
          </a:p>
          <a:p>
            <a:pPr algn="just" marL="192405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Statement mentioning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900">
              <a:latin typeface="Palladio Uralic"/>
              <a:cs typeface="Palladio Uralic"/>
            </a:endParaRPr>
          </a:p>
          <a:p>
            <a:pPr algn="just" marL="192405" marR="1714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simple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language</a:t>
            </a:r>
            <a:endParaRPr sz="900">
              <a:latin typeface="Palladio Uralic"/>
              <a:cs typeface="Palladio Uralic"/>
            </a:endParaRPr>
          </a:p>
          <a:p>
            <a:pPr algn="just" marL="192405" marR="1524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193040" algn="l"/>
              </a:tabLst>
            </a:pP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Expected duration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the participation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frequency of contact with estimated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number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participants to be enrolled, types of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data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collection and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endParaRPr sz="900">
              <a:latin typeface="Palladio Uralic"/>
              <a:cs typeface="Palladio Uralic"/>
            </a:endParaRPr>
          </a:p>
          <a:p>
            <a:pPr algn="just" marL="192405" marR="14604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participant, community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others that might reasonably be expected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outcome of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900" spc="75">
                <a:solidFill>
                  <a:srgbClr val="231F20"/>
                </a:solidFill>
                <a:latin typeface="Palladio Uralic"/>
                <a:cs typeface="Palladio Uralic"/>
              </a:rPr>
              <a:t>foreseeable </a:t>
            </a:r>
            <a:r>
              <a:rPr dirty="0" sz="900" spc="70">
                <a:solidFill>
                  <a:srgbClr val="231F20"/>
                </a:solidFill>
                <a:latin typeface="Palladio Uralic"/>
                <a:cs typeface="Palladio Uralic"/>
              </a:rPr>
              <a:t>risks, </a:t>
            </a:r>
            <a:r>
              <a:rPr dirty="0" sz="900" spc="75">
                <a:solidFill>
                  <a:srgbClr val="231F20"/>
                </a:solidFill>
                <a:latin typeface="Palladio Uralic"/>
                <a:cs typeface="Palladio Uralic"/>
              </a:rPr>
              <a:t>discomfort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inconvenience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resulting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participation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endParaRPr sz="900">
              <a:latin typeface="Palladio Uralic"/>
              <a:cs typeface="Palladio Uralic"/>
            </a:endParaRPr>
          </a:p>
          <a:p>
            <a:pPr algn="just" marL="192405" marR="1143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Extent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which confidentiality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records 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could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maintained,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limits 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which the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able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safeguard confidentiality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anticipated  consequences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breach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endParaRPr sz="900">
              <a:latin typeface="Palladio Uralic"/>
              <a:cs typeface="Palladio Uralic"/>
            </a:endParaRPr>
          </a:p>
          <a:p>
            <a:pPr algn="just" marL="192405" marR="1714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193040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Payment/reimbursement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incidental expenses depending 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type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 study</a:t>
            </a:r>
            <a:endParaRPr sz="900">
              <a:latin typeface="Palladio Uralic"/>
              <a:cs typeface="Palladio Uralic"/>
            </a:endParaRPr>
          </a:p>
          <a:p>
            <a:pPr algn="just" marL="192405" marR="1079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Free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treatment and/or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compensation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participants for research-related injury and/  or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endParaRPr sz="900">
              <a:latin typeface="Palladio Uralic"/>
              <a:cs typeface="Palladio Uralic"/>
            </a:endParaRPr>
          </a:p>
          <a:p>
            <a:pPr algn="just" marL="192405" marR="1333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Freedom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participate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and/or withdraw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at any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without penalty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loss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benefits to which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would otherwise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entitled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300" y="6678040"/>
            <a:ext cx="251015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296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10.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identity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team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contact  persons 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addresses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phone numbers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(for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PI/Co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PI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queries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Chairperson/Member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Secretary/ 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or helpline for appeal against violations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rights)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5428" y="1164043"/>
            <a:ext cx="236474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210" marR="5080" indent="-271145">
              <a:lnSpc>
                <a:spcPct val="1296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addition, the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following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elements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10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also 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be required, depending on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the type</a:t>
            </a:r>
            <a:r>
              <a:rPr dirty="0" sz="9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endParaRPr sz="900">
              <a:latin typeface="Palladio Uralic"/>
              <a:cs typeface="Palladio Uralic"/>
            </a:endParaRPr>
          </a:p>
          <a:p>
            <a:pPr marL="1111885">
              <a:lnSpc>
                <a:spcPct val="100000"/>
              </a:lnSpc>
              <a:spcBef>
                <a:spcPts val="32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study: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3305" y="1715439"/>
            <a:ext cx="2515870" cy="312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715" indent="-180340">
              <a:lnSpc>
                <a:spcPct val="129600"/>
              </a:lnSpc>
              <a:spcBef>
                <a:spcPts val="100"/>
              </a:spcBef>
              <a:buAutoNum type="arabicPeriod"/>
              <a:tabLst>
                <a:tab pos="193040" algn="l"/>
              </a:tabLst>
            </a:pP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alternative procedures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courses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treatment that might be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advantageous to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as the ones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 she/he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 going to be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subjected</a:t>
            </a:r>
            <a:endParaRPr sz="900">
              <a:latin typeface="Palladio Uralic"/>
              <a:cs typeface="Palladio Uralic"/>
            </a:endParaRPr>
          </a:p>
          <a:p>
            <a:pPr algn="just" marL="192405" marR="1016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there 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possibility that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could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lead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stigmatizing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condition,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example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HIV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genetic disorders, provision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pre-  test-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post-test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endParaRPr sz="900">
              <a:latin typeface="Palladio Uralic"/>
              <a:cs typeface="Palladio Uralic"/>
            </a:endParaRPr>
          </a:p>
          <a:p>
            <a:pPr algn="just" marL="192405" marR="1016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193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Insurance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coverage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research-related  or other adverse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events</a:t>
            </a:r>
            <a:endParaRPr sz="900">
              <a:latin typeface="Palladio Uralic"/>
              <a:cs typeface="Palladio Uralic"/>
            </a:endParaRPr>
          </a:p>
          <a:p>
            <a:pPr algn="just" marL="192405" marR="508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193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Foreseeable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extent of information 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possible  </a:t>
            </a: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current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future uses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biological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material and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generated from 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Other specifics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follows:</a:t>
            </a:r>
            <a:endParaRPr sz="900">
              <a:latin typeface="Palladio Uralic"/>
              <a:cs typeface="Palladio Uralic"/>
            </a:endParaRPr>
          </a:p>
          <a:p>
            <a:pPr algn="just" marL="372110" marR="10160" indent="-216535">
              <a:lnSpc>
                <a:spcPct val="129600"/>
              </a:lnSpc>
              <a:spcBef>
                <a:spcPts val="14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period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storage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sample/data and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probability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material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being used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 secondary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purposes.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7298" y="4828031"/>
            <a:ext cx="2376170" cy="2782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28600" marR="15875" indent="-216535">
              <a:lnSpc>
                <a:spcPct val="129600"/>
              </a:lnSpc>
              <a:spcBef>
                <a:spcPts val="100"/>
              </a:spcBef>
              <a:buAutoNum type="romanLcPeriod" startAt="2"/>
              <a:tabLst>
                <a:tab pos="229235" algn="l"/>
              </a:tabLst>
            </a:pP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whether material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shared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others,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clearly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mentioned.</a:t>
            </a:r>
            <a:endParaRPr sz="900">
              <a:latin typeface="Palladio Uralic"/>
              <a:cs typeface="Palladio Uralic"/>
            </a:endParaRPr>
          </a:p>
          <a:p>
            <a:pPr algn="just" marL="228600" marR="13970" indent="-216535">
              <a:lnSpc>
                <a:spcPct val="129600"/>
              </a:lnSpc>
              <a:spcBef>
                <a:spcPts val="140"/>
              </a:spcBef>
              <a:buAutoNum type="romanLcPeriod" startAt="2"/>
              <a:tabLst>
                <a:tab pos="22923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prevent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her/his biological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sample,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DNA, cell-line, etc., and  related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conduct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 algn="just" marL="228600" marR="13335" indent="-216535">
              <a:lnSpc>
                <a:spcPct val="129600"/>
              </a:lnSpc>
              <a:spcBef>
                <a:spcPts val="145"/>
              </a:spcBef>
              <a:buAutoNum type="romanLcPeriod" startAt="2"/>
              <a:tabLst>
                <a:tab pos="22923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discovery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biologically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sensitive  information and provisions to safeguard  confidentiality.</a:t>
            </a:r>
            <a:endParaRPr sz="900">
              <a:latin typeface="Palladio Uralic"/>
              <a:cs typeface="Palladio Uralic"/>
            </a:endParaRPr>
          </a:p>
          <a:p>
            <a:pPr algn="just" marL="228600" marR="9525" indent="-216535">
              <a:lnSpc>
                <a:spcPct val="129600"/>
              </a:lnSpc>
              <a:spcBef>
                <a:spcPts val="140"/>
              </a:spcBef>
              <a:buAutoNum type="romanLcPeriod" startAt="2"/>
              <a:tabLst>
                <a:tab pos="229235" algn="l"/>
              </a:tabLst>
            </a:pPr>
            <a:r>
              <a:rPr dirty="0" sz="900" spc="30">
                <a:solidFill>
                  <a:srgbClr val="231F20"/>
                </a:solidFill>
                <a:latin typeface="Palladio Uralic"/>
                <a:cs typeface="Palladio Uralic"/>
              </a:rPr>
              <a:t>post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research plan/benefit sharing,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if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data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leads to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commercialization.</a:t>
            </a:r>
            <a:endParaRPr sz="900">
              <a:latin typeface="Palladio Uralic"/>
              <a:cs typeface="Palladio Uralic"/>
            </a:endParaRPr>
          </a:p>
          <a:p>
            <a:pPr algn="just" marL="228600" marR="5080" indent="-216535">
              <a:lnSpc>
                <a:spcPct val="129600"/>
              </a:lnSpc>
              <a:spcBef>
                <a:spcPts val="140"/>
              </a:spcBef>
              <a:buAutoNum type="romanLcPeriod" startAt="2"/>
              <a:tabLst>
                <a:tab pos="229235" algn="l"/>
              </a:tabLst>
            </a:pPr>
            <a:r>
              <a:rPr dirty="0" sz="900" spc="65">
                <a:solidFill>
                  <a:srgbClr val="231F20"/>
                </a:solidFill>
                <a:latin typeface="Palladio Uralic"/>
                <a:cs typeface="Palladio Uralic"/>
              </a:rPr>
              <a:t>Publication </a:t>
            </a:r>
            <a:r>
              <a:rPr dirty="0" sz="900" spc="60">
                <a:solidFill>
                  <a:srgbClr val="231F20"/>
                </a:solidFill>
                <a:latin typeface="Palladio Uralic"/>
                <a:cs typeface="Palladio Uralic"/>
              </a:rPr>
              <a:t>plan,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900" spc="55">
                <a:solidFill>
                  <a:srgbClr val="231F20"/>
                </a:solidFill>
                <a:latin typeface="Palladio Uralic"/>
                <a:cs typeface="Palladio Uralic"/>
              </a:rPr>
              <a:t>any, </a:t>
            </a:r>
            <a:r>
              <a:rPr dirty="0" sz="900" spc="75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photographs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pedigree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charts.</a:t>
            </a:r>
            <a:endParaRPr sz="900">
              <a:latin typeface="Palladio Uralic"/>
              <a:cs typeface="Palladio Uralic"/>
            </a:endParaRPr>
          </a:p>
          <a:p>
            <a:pPr algn="just" marL="228600">
              <a:lnSpc>
                <a:spcPct val="100000"/>
              </a:lnSpc>
              <a:spcBef>
                <a:spcPts val="46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See section 11 for further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2001" y="900010"/>
            <a:ext cx="4860290" cy="167640"/>
          </a:xfrm>
          <a:custGeom>
            <a:avLst/>
            <a:gdLst/>
            <a:ahLst/>
            <a:cxnLst/>
            <a:rect l="l" t="t" r="r" b="b"/>
            <a:pathLst>
              <a:path w="4860290" h="167640">
                <a:moveTo>
                  <a:pt x="4796497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4796497" y="167398"/>
                </a:lnTo>
                <a:lnTo>
                  <a:pt x="4833208" y="166406"/>
                </a:lnTo>
                <a:lnTo>
                  <a:pt x="4852060" y="159461"/>
                </a:lnTo>
                <a:lnTo>
                  <a:pt x="4859005" y="140609"/>
                </a:lnTo>
                <a:lnTo>
                  <a:pt x="4859997" y="103898"/>
                </a:lnTo>
                <a:lnTo>
                  <a:pt x="4859997" y="63500"/>
                </a:lnTo>
                <a:lnTo>
                  <a:pt x="4859005" y="26789"/>
                </a:lnTo>
                <a:lnTo>
                  <a:pt x="4852060" y="7937"/>
                </a:lnTo>
                <a:lnTo>
                  <a:pt x="4833208" y="992"/>
                </a:lnTo>
                <a:lnTo>
                  <a:pt x="4796497" y="0"/>
                </a:lnTo>
                <a:close/>
              </a:path>
            </a:pathLst>
          </a:custGeom>
          <a:solidFill>
            <a:srgbClr val="97B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07183" y="882027"/>
            <a:ext cx="44107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5.1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Essential and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additional elements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an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document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23015" y="1201953"/>
            <a:ext cx="0" cy="6610350"/>
          </a:xfrm>
          <a:custGeom>
            <a:avLst/>
            <a:gdLst/>
            <a:ahLst/>
            <a:cxnLst/>
            <a:rect l="l" t="t" r="r" b="b"/>
            <a:pathLst>
              <a:path w="0" h="6610350">
                <a:moveTo>
                  <a:pt x="0" y="0"/>
                </a:moveTo>
                <a:lnTo>
                  <a:pt x="0" y="6610057"/>
                </a:lnTo>
              </a:path>
            </a:pathLst>
          </a:custGeom>
          <a:ln w="9525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1899" y="527100"/>
            <a:ext cx="521779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Informed Consent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Process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95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participation,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PIS.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followed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ICF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acknowledges that she/he has understood the information given in the PIS and is  volunteering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Adequate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  discuss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with family and friends, and seek clarification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her/his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doubts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researchers/research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deciding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enroll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Essential elements of an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5.1.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 startAt="3"/>
              <a:tabLst>
                <a:tab pos="372745" algn="l"/>
              </a:tabLst>
            </a:pP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Responsibility of</a:t>
            </a:r>
            <a:r>
              <a:rPr dirty="0" sz="1000" spc="-10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researchers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approved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version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local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translations.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Adequate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communicated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 language and manner easily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understood by prospective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differently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abled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physical,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neurological  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disabilities,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enhance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participants’  understanding,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example,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braille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visually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impaired.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25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restriction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ask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discuss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family and friends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 time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unjustifiable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assurances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intimidate 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 participant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enroll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must 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participant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competent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understood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 aspects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voluntarily. 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LAR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illiterate,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impartial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literate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person,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connected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present throughout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as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witness.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7620" indent="-432434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researcher should administer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test of understanding whenever possible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 studies.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be, the 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repeated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until the participant 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really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understood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contents.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but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thumb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impression or cannot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 so, then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verbal/oral consent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 the EC,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presence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 impartial witness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 and date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 document.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audio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video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recording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participant,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PI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impartial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witness,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whom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frame.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verbal/oral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exceptional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specific,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justifiable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reasons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routinely.</a:t>
            </a:r>
            <a:endParaRPr sz="1000">
              <a:latin typeface="Palladio Uralic"/>
              <a:cs typeface="Palladio Uralic"/>
            </a:endParaRPr>
          </a:p>
          <a:p>
            <a:pPr marL="17780">
              <a:lnSpc>
                <a:spcPct val="100000"/>
              </a:lnSpc>
              <a:spcBef>
                <a:spcPts val="470"/>
              </a:spcBef>
              <a:tabLst>
                <a:tab pos="5087620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51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3176028"/>
            <a:ext cx="400050" cy="530225"/>
            <a:chOff x="6224394" y="3176028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317602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8846" y="3394138"/>
              <a:ext cx="70700" cy="1094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985" cy="7198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Informed Consent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Process</a:t>
            </a:r>
            <a:endParaRPr sz="105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5000"/>
              </a:lnSpc>
              <a:spcBef>
                <a:spcPts val="1000"/>
              </a:spcBef>
              <a:buAutoNum type="arabicPeriod" startAt="9"/>
              <a:tabLst>
                <a:tab pos="445134" algn="l"/>
              </a:tabLst>
            </a:pP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Reconsent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fresh informed consent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each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taken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under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section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5.8.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5000"/>
              </a:lnSpc>
              <a:spcBef>
                <a:spcPts val="229"/>
              </a:spcBef>
              <a:buAutoNum type="arabicPeriod" startAt="9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assure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affect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rights,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patient–clinician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relationship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any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entitled.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10160" indent="-432434">
              <a:lnSpc>
                <a:spcPct val="125000"/>
              </a:lnSpc>
              <a:spcBef>
                <a:spcPts val="229"/>
              </a:spcBef>
              <a:buAutoNum type="arabicPeriod" startAt="9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Reimbursement may be given for travel and incidental expenses/participation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after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255" indent="-432434">
              <a:lnSpc>
                <a:spcPct val="125000"/>
              </a:lnSpc>
              <a:spcBef>
                <a:spcPts val="229"/>
              </a:spcBef>
              <a:buAutoNum type="arabicPeriod" startAt="9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free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 related injury (disability,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chronic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life-threatening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congenital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anomaly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birth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defect)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required,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payment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compensation over and above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  and/institution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sponsor(s), as the 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5000"/>
              </a:lnSpc>
              <a:spcBef>
                <a:spcPts val="229"/>
              </a:spcBef>
              <a:buAutoNum type="arabicPeriod" startAt="9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continue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access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 care  even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 of withdrawal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530"/>
              </a:spcBef>
              <a:buAutoNum type="arabicPeriod" startAt="4"/>
              <a:tabLst>
                <a:tab pos="445134" algn="l"/>
              </a:tabLst>
            </a:pP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Documentation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informed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20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  <a:p>
            <a:pPr algn="just" marL="444500">
              <a:lnSpc>
                <a:spcPct val="100000"/>
              </a:lnSpc>
              <a:spcBef>
                <a:spcPts val="5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essential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exercise.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10160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Each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prospective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sign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going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through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receiving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information,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voluntarily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890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incompetent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(medically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legally)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LAR’s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985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consent for an illiterate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participant/LAR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witnessed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impartial literate witness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relative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way  connected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ward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staff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service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department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counsellors.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witness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literate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can read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sheet and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  and understand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language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cannot sign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thumb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impression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administers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8255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institutionalized individuals, in 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individual/LAR consent,  permission for conducting the research should be obtained from the head of that  institution.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10795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partner/spouse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 consent.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become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1000" spc="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secondary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080" cy="7211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Informed Consent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Process</a:t>
            </a:r>
            <a:endParaRPr sz="1050">
              <a:latin typeface="Palladio Uralic"/>
              <a:cs typeface="Palladio Uralic"/>
            </a:endParaRPr>
          </a:p>
          <a:p>
            <a:pPr algn="just" marL="444500" marR="7620">
              <a:lnSpc>
                <a:spcPct val="125000"/>
              </a:lnSpc>
              <a:spcBef>
                <a:spcPts val="100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history.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information 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secondary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 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endParaRPr sz="1000">
              <a:latin typeface="Palladio Uralic"/>
              <a:cs typeface="Palladio Uralic"/>
            </a:endParaRPr>
          </a:p>
          <a:p>
            <a:pPr algn="just" marL="444500" marR="6350" indent="-432434">
              <a:lnSpc>
                <a:spcPct val="125000"/>
              </a:lnSpc>
              <a:spcBef>
                <a:spcPts val="229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5.4.9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Online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obtained, for example, in research involving sensitive data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unsafe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sex,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contraceptives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(condoms,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pills),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contraceptive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pills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among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unmarried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females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Investigators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maintained.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530"/>
              </a:spcBef>
              <a:buAutoNum type="arabicPeriod" startAt="5"/>
              <a:tabLst>
                <a:tab pos="445134" algn="l"/>
              </a:tabLst>
            </a:pP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Electronic</a:t>
            </a:r>
            <a:r>
              <a:rPr dirty="0" sz="1000" spc="-75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>
              <a:lnSpc>
                <a:spcPct val="125000"/>
              </a:lnSpc>
              <a:spcBef>
                <a:spcPts val="229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Electronic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written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document, which can be administered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using electronic informed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electronic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various,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possibly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multiple,  electronic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formats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text,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graphics,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audio,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video,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podcasts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interactive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websites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 information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study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document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assent/consent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080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process,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electronic materials, method of documentation (including electronic/  digital signatures),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 used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1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confidentiality,  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security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and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priori.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electronic consent must contain all elements of informed consent in a language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understandable by the participant.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Box 5.1 for further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PI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her/his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designee must supervise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electronic consent, if required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paper/soft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copy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needed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archiving and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paper/soft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copy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also given to 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Interactive formats,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used,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simple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navigate.</a:t>
            </a:r>
            <a:endParaRPr sz="1000">
              <a:latin typeface="Palladio Uralic"/>
              <a:cs typeface="Palladio Uralic"/>
            </a:endParaRPr>
          </a:p>
          <a:p>
            <a:pPr lvl="2" marL="444500" marR="6350" indent="-432434">
              <a:lnSpc>
                <a:spcPct val="125000"/>
              </a:lnSpc>
              <a:spcBef>
                <a:spcPts val="229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Electronic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 should not 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any reason, indicate a lack  of comfort with electronic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media.</a:t>
            </a:r>
            <a:endParaRPr sz="1000">
              <a:latin typeface="Palladio Uralic"/>
              <a:cs typeface="Palladio Uralic"/>
            </a:endParaRPr>
          </a:p>
          <a:p>
            <a:pPr lvl="2" marL="444500" indent="-43243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444500" algn="l"/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tools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and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EC before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implementation.</a:t>
            </a:r>
            <a:endParaRPr sz="1000">
              <a:latin typeface="Palladio Uralic"/>
              <a:cs typeface="Palladio Uralic"/>
            </a:endParaRPr>
          </a:p>
          <a:p>
            <a:pPr lvl="1" marL="444500" indent="-432434">
              <a:lnSpc>
                <a:spcPct val="100000"/>
              </a:lnSpc>
              <a:spcBef>
                <a:spcPts val="525"/>
              </a:spcBef>
              <a:buAutoNum type="arabicPeriod" startAt="6"/>
              <a:tabLst>
                <a:tab pos="444500" algn="l"/>
                <a:tab pos="445134" algn="l"/>
              </a:tabLst>
            </a:pP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Specific issues in Clinical</a:t>
            </a:r>
            <a:r>
              <a:rPr dirty="0" sz="1000" spc="-10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marL="444500" marR="6350">
              <a:lnSpc>
                <a:spcPct val="125000"/>
              </a:lnSpc>
              <a:spcBef>
                <a:spcPts val="229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specified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CDSCO. See section 7 for further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lvl="1" marL="444500" indent="-432434">
              <a:lnSpc>
                <a:spcPct val="100000"/>
              </a:lnSpc>
              <a:spcBef>
                <a:spcPts val="530"/>
              </a:spcBef>
              <a:buAutoNum type="arabicPeriod" startAt="7"/>
              <a:tabLst>
                <a:tab pos="444500" algn="l"/>
                <a:tab pos="445134" algn="l"/>
              </a:tabLst>
            </a:pP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Waiver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of</a:t>
            </a:r>
            <a:r>
              <a:rPr dirty="0" sz="1000" spc="-15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algn="just" marL="444500" marR="8255">
              <a:lnSpc>
                <a:spcPct val="129200"/>
              </a:lnSpc>
              <a:spcBef>
                <a:spcPts val="1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waiver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less 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minimal risk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waiver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adversely affect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  and welfare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Box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5.2.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3176028"/>
            <a:ext cx="400050" cy="530225"/>
            <a:chOff x="6224394" y="317602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317602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8846" y="3394138"/>
              <a:ext cx="70700" cy="1094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3999" y="0"/>
                </a:moveTo>
                <a:lnTo>
                  <a:pt x="0" y="0"/>
                </a:lnTo>
                <a:lnTo>
                  <a:pt x="0" y="216001"/>
                </a:lnTo>
                <a:lnTo>
                  <a:pt x="6623999" y="216001"/>
                </a:lnTo>
                <a:lnTo>
                  <a:pt x="662399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1225" y="527100"/>
            <a:ext cx="16249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Informed Consent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Process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1999" y="1147876"/>
            <a:ext cx="5112385" cy="1852295"/>
            <a:chOff x="791999" y="1147876"/>
            <a:chExt cx="5112385" cy="1852295"/>
          </a:xfrm>
        </p:grpSpPr>
        <p:sp>
          <p:nvSpPr>
            <p:cNvPr id="8" name="object 8"/>
            <p:cNvSpPr/>
            <p:nvPr/>
          </p:nvSpPr>
          <p:spPr>
            <a:xfrm>
              <a:off x="796762" y="1152639"/>
              <a:ext cx="5102860" cy="1842770"/>
            </a:xfrm>
            <a:custGeom>
              <a:avLst/>
              <a:gdLst/>
              <a:ahLst/>
              <a:cxnLst/>
              <a:rect l="l" t="t" r="r" b="b"/>
              <a:pathLst>
                <a:path w="5102860" h="1842770">
                  <a:moveTo>
                    <a:pt x="4950079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798"/>
                  </a:lnTo>
                  <a:lnTo>
                    <a:pt x="2381" y="1777904"/>
                  </a:lnTo>
                  <a:lnTo>
                    <a:pt x="19050" y="1823148"/>
                  </a:lnTo>
                  <a:lnTo>
                    <a:pt x="64293" y="1839817"/>
                  </a:lnTo>
                  <a:lnTo>
                    <a:pt x="152400" y="1842198"/>
                  </a:lnTo>
                  <a:lnTo>
                    <a:pt x="4950079" y="1842198"/>
                  </a:lnTo>
                  <a:lnTo>
                    <a:pt x="5038185" y="1839817"/>
                  </a:lnTo>
                  <a:lnTo>
                    <a:pt x="5083429" y="1823148"/>
                  </a:lnTo>
                  <a:lnTo>
                    <a:pt x="5100097" y="1777904"/>
                  </a:lnTo>
                  <a:lnTo>
                    <a:pt x="5102479" y="1689798"/>
                  </a:lnTo>
                  <a:lnTo>
                    <a:pt x="5102479" y="152400"/>
                  </a:lnTo>
                  <a:lnTo>
                    <a:pt x="5100097" y="64293"/>
                  </a:lnTo>
                  <a:lnTo>
                    <a:pt x="5083429" y="19050"/>
                  </a:lnTo>
                  <a:lnTo>
                    <a:pt x="5038185" y="2381"/>
                  </a:lnTo>
                  <a:lnTo>
                    <a:pt x="4950079" y="0"/>
                  </a:lnTo>
                  <a:close/>
                </a:path>
              </a:pathLst>
            </a:custGeom>
            <a:solidFill>
              <a:srgbClr val="F3F7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6762" y="1152639"/>
              <a:ext cx="5102860" cy="1842770"/>
            </a:xfrm>
            <a:custGeom>
              <a:avLst/>
              <a:gdLst/>
              <a:ahLst/>
              <a:cxnLst/>
              <a:rect l="l" t="t" r="r" b="b"/>
              <a:pathLst>
                <a:path w="5102860" h="184277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798"/>
                  </a:lnTo>
                  <a:lnTo>
                    <a:pt x="2381" y="1777904"/>
                  </a:lnTo>
                  <a:lnTo>
                    <a:pt x="19050" y="1823148"/>
                  </a:lnTo>
                  <a:lnTo>
                    <a:pt x="64293" y="1839817"/>
                  </a:lnTo>
                  <a:lnTo>
                    <a:pt x="152400" y="1842198"/>
                  </a:lnTo>
                  <a:lnTo>
                    <a:pt x="4950079" y="1842198"/>
                  </a:lnTo>
                  <a:lnTo>
                    <a:pt x="5038185" y="1839817"/>
                  </a:lnTo>
                  <a:lnTo>
                    <a:pt x="5083429" y="1823148"/>
                  </a:lnTo>
                  <a:lnTo>
                    <a:pt x="5100097" y="1777904"/>
                  </a:lnTo>
                  <a:lnTo>
                    <a:pt x="5102479" y="1689798"/>
                  </a:lnTo>
                  <a:lnTo>
                    <a:pt x="5102479" y="152400"/>
                  </a:lnTo>
                  <a:lnTo>
                    <a:pt x="5100097" y="64293"/>
                  </a:lnTo>
                  <a:lnTo>
                    <a:pt x="5083429" y="19050"/>
                  </a:lnTo>
                  <a:lnTo>
                    <a:pt x="5038185" y="2381"/>
                  </a:lnTo>
                  <a:lnTo>
                    <a:pt x="4950079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368003" y="900010"/>
            <a:ext cx="3960495" cy="167640"/>
          </a:xfrm>
          <a:custGeom>
            <a:avLst/>
            <a:gdLst/>
            <a:ahLst/>
            <a:cxnLst/>
            <a:rect l="l" t="t" r="r" b="b"/>
            <a:pathLst>
              <a:path w="3960495" h="167640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896499" y="167398"/>
                </a:lnTo>
                <a:lnTo>
                  <a:pt x="3933210" y="166406"/>
                </a:lnTo>
                <a:lnTo>
                  <a:pt x="3952062" y="159461"/>
                </a:lnTo>
                <a:lnTo>
                  <a:pt x="3959007" y="140609"/>
                </a:lnTo>
                <a:lnTo>
                  <a:pt x="3959999" y="103898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97BF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882027"/>
            <a:ext cx="5214620" cy="695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604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5.2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Conditions for granting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waiver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Palladio Uralic"/>
              <a:cs typeface="Palladio Uralic"/>
            </a:endParaRPr>
          </a:p>
          <a:p>
            <a:pPr marL="156210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grant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waiver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situations:</a:t>
            </a:r>
            <a:endParaRPr sz="900">
              <a:latin typeface="Palladio Uralic"/>
              <a:cs typeface="Palladio Uralic"/>
            </a:endParaRPr>
          </a:p>
          <a:p>
            <a:pPr marL="336550" indent="-180975">
              <a:lnSpc>
                <a:spcPct val="100000"/>
              </a:lnSpc>
              <a:spcBef>
                <a:spcPts val="360"/>
              </a:spcBef>
              <a:buChar char="•"/>
              <a:tabLst>
                <a:tab pos="33718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9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cannot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practically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carried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out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without</a:t>
            </a:r>
            <a:r>
              <a:rPr dirty="0" sz="900" spc="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waiver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waiver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scientifically</a:t>
            </a:r>
            <a:endParaRPr sz="9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  <a:spcBef>
                <a:spcPts val="2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justified;</a:t>
            </a:r>
            <a:endParaRPr sz="900">
              <a:latin typeface="Palladio Uralic"/>
              <a:cs typeface="Palladio Uralic"/>
            </a:endParaRPr>
          </a:p>
          <a:p>
            <a:pPr marL="336550" indent="-180975">
              <a:lnSpc>
                <a:spcPct val="100000"/>
              </a:lnSpc>
              <a:spcBef>
                <a:spcPts val="365"/>
              </a:spcBef>
              <a:buChar char="•"/>
              <a:tabLst>
                <a:tab pos="33718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retrospective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studies,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where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de-identified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cannot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contacted;</a:t>
            </a:r>
            <a:endParaRPr sz="900">
              <a:latin typeface="Times New Roman"/>
              <a:cs typeface="Times New Roman"/>
            </a:endParaRPr>
          </a:p>
          <a:p>
            <a:pPr marL="336550" indent="-180975">
              <a:lnSpc>
                <a:spcPct val="100000"/>
              </a:lnSpc>
              <a:spcBef>
                <a:spcPts val="360"/>
              </a:spcBef>
              <a:buChar char="•"/>
              <a:tabLst>
                <a:tab pos="33718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on anonymized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biological</a:t>
            </a:r>
            <a:r>
              <a:rPr dirty="0" sz="900" spc="-1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samples/data;</a:t>
            </a:r>
            <a:endParaRPr sz="900">
              <a:latin typeface="Times New Roman"/>
              <a:cs typeface="Times New Roman"/>
            </a:endParaRPr>
          </a:p>
          <a:p>
            <a:pPr marL="336550" indent="-180975">
              <a:lnSpc>
                <a:spcPct val="100000"/>
              </a:lnSpc>
              <a:spcBef>
                <a:spcPts val="360"/>
              </a:spcBef>
              <a:buChar char="•"/>
              <a:tabLst>
                <a:tab pos="337185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certain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types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public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health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studies/surveillance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programmes/programme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evaluation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studies;</a:t>
            </a:r>
            <a:endParaRPr sz="900">
              <a:latin typeface="Times New Roman"/>
              <a:cs typeface="Times New Roman"/>
            </a:endParaRPr>
          </a:p>
          <a:p>
            <a:pPr marL="336550" indent="-180975">
              <a:lnSpc>
                <a:spcPct val="100000"/>
              </a:lnSpc>
              <a:spcBef>
                <a:spcPts val="365"/>
              </a:spcBef>
              <a:buChar char="•"/>
              <a:tabLst>
                <a:tab pos="33718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available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public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domain;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endParaRPr sz="900">
              <a:latin typeface="Times New Roman"/>
              <a:cs typeface="Times New Roman"/>
            </a:endParaRPr>
          </a:p>
          <a:p>
            <a:pPr algn="just" marL="336550" marR="81915" indent="-180340">
              <a:lnSpc>
                <a:spcPct val="120400"/>
              </a:lnSpc>
              <a:spcBef>
                <a:spcPts val="140"/>
              </a:spcBef>
              <a:buChar char="•"/>
              <a:tabLst>
                <a:tab pos="33718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during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humanitarian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emergencies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disasters,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when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participant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position to give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consent. Attempt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obtain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participant’s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 at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earliest.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buAutoNum type="arabicPeriod" startAt="8"/>
              <a:tabLst>
                <a:tab pos="445134" algn="l"/>
              </a:tabLst>
            </a:pP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Re-consent or fresh consent</a:t>
            </a:r>
            <a:endParaRPr sz="1000">
              <a:latin typeface="Palladio Uralic"/>
              <a:cs typeface="Palladio Uralic"/>
            </a:endParaRPr>
          </a:p>
          <a:p>
            <a:pPr marL="444500">
              <a:lnSpc>
                <a:spcPct val="100000"/>
              </a:lnSpc>
              <a:spcBef>
                <a:spcPts val="5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Re-consent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situations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when:</a:t>
            </a:r>
            <a:endParaRPr sz="1000">
              <a:latin typeface="Palladio Uralic"/>
              <a:cs typeface="Palladio Uralic"/>
            </a:endParaRPr>
          </a:p>
          <a:p>
            <a:pPr lvl="2" marL="804545" indent="-360680">
              <a:lnSpc>
                <a:spcPct val="100000"/>
              </a:lnSpc>
              <a:spcBef>
                <a:spcPts val="580"/>
              </a:spcBef>
              <a:buChar char="•"/>
              <a:tabLst>
                <a:tab pos="804545" algn="l"/>
                <a:tab pos="805180" algn="l"/>
              </a:tabLst>
            </a:pPr>
            <a:r>
              <a:rPr dirty="0" sz="1000" spc="100">
                <a:solidFill>
                  <a:srgbClr val="231F20"/>
                </a:solidFill>
                <a:latin typeface="Times New Roman"/>
                <a:cs typeface="Times New Roman"/>
              </a:rPr>
              <a:t>new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information pertaining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100">
                <a:solidFill>
                  <a:srgbClr val="231F20"/>
                </a:solidFill>
                <a:latin typeface="Times New Roman"/>
                <a:cs typeface="Times New Roman"/>
              </a:rPr>
              <a:t>study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becomes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available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which</a:t>
            </a:r>
            <a:r>
              <a:rPr dirty="0" sz="1000" spc="2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95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endParaRPr sz="1000">
              <a:latin typeface="Times New Roman"/>
              <a:cs typeface="Times New Roman"/>
            </a:endParaRPr>
          </a:p>
          <a:p>
            <a:pPr algn="just" marL="804545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which changes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risk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ratio;</a:t>
            </a:r>
            <a:endParaRPr sz="1000">
              <a:latin typeface="Palladio Uralic"/>
              <a:cs typeface="Palladio Uralic"/>
            </a:endParaRPr>
          </a:p>
          <a:p>
            <a:pPr algn="just" lvl="2" marL="804545" marR="9525" indent="-360045">
              <a:lnSpc>
                <a:spcPct val="125000"/>
              </a:lnSpc>
              <a:spcBef>
                <a:spcPts val="285"/>
              </a:spcBef>
              <a:buChar char="•"/>
              <a:tabLst>
                <a:tab pos="80518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 participant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who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unconscious regains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consciousness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who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had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suffered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insight regains mental competence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understand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endParaRPr sz="1000">
              <a:latin typeface="Palladio Uralic"/>
              <a:cs typeface="Palladio Uralic"/>
            </a:endParaRPr>
          </a:p>
          <a:p>
            <a:pPr lvl="2" marL="804545" indent="-360680">
              <a:lnSpc>
                <a:spcPct val="100000"/>
              </a:lnSpc>
              <a:spcBef>
                <a:spcPts val="585"/>
              </a:spcBef>
              <a:buChar char="•"/>
              <a:tabLst>
                <a:tab pos="804545" algn="l"/>
                <a:tab pos="805180" algn="l"/>
              </a:tabLst>
            </a:pP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child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becomes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adult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during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course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study;</a:t>
            </a:r>
            <a:endParaRPr sz="1000">
              <a:latin typeface="Times New Roman"/>
              <a:cs typeface="Times New Roman"/>
            </a:endParaRPr>
          </a:p>
          <a:p>
            <a:pPr lvl="2" marL="804545" indent="-360680">
              <a:lnSpc>
                <a:spcPct val="100000"/>
              </a:lnSpc>
              <a:spcBef>
                <a:spcPts val="580"/>
              </a:spcBef>
              <a:buChar char="•"/>
              <a:tabLst>
                <a:tab pos="804545" algn="l"/>
                <a:tab pos="80518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requires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long-term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follow-up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requires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extension;</a:t>
            </a:r>
            <a:endParaRPr sz="1000">
              <a:latin typeface="Times New Roman"/>
              <a:cs typeface="Times New Roman"/>
            </a:endParaRPr>
          </a:p>
          <a:p>
            <a:pPr algn="just" lvl="2" marL="804545" marR="9525" indent="-360045">
              <a:lnSpc>
                <a:spcPct val="125000"/>
              </a:lnSpc>
              <a:spcBef>
                <a:spcPts val="285"/>
              </a:spcBef>
              <a:buChar char="•"/>
              <a:tabLst>
                <a:tab pos="80518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change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treatment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modality, procedures,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site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visits,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collection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tenure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impact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algn="just" lvl="2" marL="804545" marR="6985" indent="-360045">
              <a:lnSpc>
                <a:spcPct val="125000"/>
              </a:lnSpc>
              <a:spcBef>
                <a:spcPts val="285"/>
              </a:spcBef>
              <a:buChar char="•"/>
              <a:tabLst>
                <a:tab pos="805180" algn="l"/>
              </a:tabLst>
            </a:pP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there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possibility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disclosure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identity </a:t>
            </a:r>
            <a:r>
              <a:rPr dirty="0" sz="1000" spc="85">
                <a:solidFill>
                  <a:srgbClr val="231F20"/>
                </a:solidFill>
                <a:latin typeface="Times New Roman"/>
                <a:cs typeface="Times New Roman"/>
              </a:rPr>
              <a:t>through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data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presentation or 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photographs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(this should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camouflaged adequately)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in an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upcoming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publication.</a:t>
            </a:r>
            <a:endParaRPr sz="1000">
              <a:latin typeface="Palladio Uralic"/>
              <a:cs typeface="Palladio Uralic"/>
            </a:endParaRPr>
          </a:p>
          <a:p>
            <a:pPr lvl="2" marL="804545" indent="-360680">
              <a:lnSpc>
                <a:spcPct val="100000"/>
              </a:lnSpc>
              <a:spcBef>
                <a:spcPts val="580"/>
              </a:spcBef>
              <a:buChar char="•"/>
              <a:tabLst>
                <a:tab pos="804545" algn="l"/>
                <a:tab pos="80518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partner/spouse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also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required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give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additional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re-consent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some</a:t>
            </a:r>
            <a:endParaRPr sz="1000">
              <a:latin typeface="Times New Roman"/>
              <a:cs typeface="Times New Roman"/>
            </a:endParaRPr>
          </a:p>
          <a:p>
            <a:pPr algn="just" marL="804545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cases.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585"/>
              </a:spcBef>
              <a:buAutoNum type="arabicPeriod" startAt="9"/>
              <a:tabLst>
                <a:tab pos="445134" algn="l"/>
              </a:tabLst>
            </a:pP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Procedures after </a:t>
            </a: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the consent</a:t>
            </a:r>
            <a:r>
              <a:rPr dirty="0" sz="1000" spc="-20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process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9525" indent="-432434">
              <a:lnSpc>
                <a:spcPct val="1250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copy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unless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unwilling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take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reluctance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5000"/>
              </a:lnSpc>
              <a:spcBef>
                <a:spcPts val="284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researcher has an obligation to convey details of how confidentiality will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298" y="772184"/>
            <a:ext cx="3301365" cy="2121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 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medicine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13"/>
              <a:tabLst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diagnostic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agents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Radioactive materials 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X-rays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 initiated clinical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contraceptives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Pregnancy and clinical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oncology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products using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 startAt="13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Synthetic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3822" y="772184"/>
            <a:ext cx="153035" cy="25869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84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85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86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87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88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89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90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91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93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93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293" y="2948292"/>
            <a:ext cx="5003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5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16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8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311" y="2948292"/>
            <a:ext cx="1309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Public health</a:t>
            </a:r>
            <a:r>
              <a:rPr dirty="0" sz="1000" spc="-2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3298" y="3100704"/>
            <a:ext cx="3577590" cy="1888489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Principles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endParaRPr sz="1000">
              <a:latin typeface="Palladio Uralic"/>
              <a:cs typeface="Palladio Uralic"/>
            </a:endParaRPr>
          </a:p>
          <a:p>
            <a:pPr lvl="1" marL="354330" marR="1137285" indent="-342265">
              <a:lnSpc>
                <a:spcPct val="152800"/>
              </a:lnSpc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epidemiological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study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administrative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sources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Protecting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0322" y="3566388"/>
            <a:ext cx="216535" cy="42170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96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100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100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102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104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104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105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112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112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114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115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116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116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116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293" y="5043944"/>
            <a:ext cx="551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9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3311" y="5043944"/>
            <a:ext cx="29743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Social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and behavioural sciences research for</a:t>
            </a:r>
            <a:r>
              <a:rPr dirty="0" sz="1000" spc="2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health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3298" y="5196357"/>
            <a:ext cx="2251075" cy="4914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key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features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330" algn="l"/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Addressing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challenges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293" y="5742495"/>
            <a:ext cx="6146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8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3311" y="5742495"/>
            <a:ext cx="21551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Human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genetics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testing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and</a:t>
            </a:r>
            <a:r>
              <a:rPr dirty="0" sz="1000" spc="-8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3298" y="5894882"/>
            <a:ext cx="2930525" cy="1888489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54330" indent="-34226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Privacy 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96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Culturally sensitive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Storage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future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endParaRPr sz="1000">
              <a:latin typeface="Palladio Uralic"/>
              <a:cs typeface="Palladio Uralic"/>
            </a:endParaRPr>
          </a:p>
          <a:p>
            <a:pPr lvl="1" marL="354330" indent="-34226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5496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080" cy="7223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Informed Consent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Process</a:t>
            </a:r>
            <a:endParaRPr sz="1050">
              <a:latin typeface="Palladio Uralic"/>
              <a:cs typeface="Palladio Uralic"/>
            </a:endParaRPr>
          </a:p>
          <a:p>
            <a:pPr marL="444500" marR="6350" indent="-432434">
              <a:lnSpc>
                <a:spcPct val="125000"/>
              </a:lnSpc>
              <a:spcBef>
                <a:spcPts val="1000"/>
              </a:spcBef>
              <a:tabLst>
                <a:tab pos="44450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5.9.3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original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ICF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archived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 lvl="1" marL="444500" indent="-432434">
              <a:lnSpc>
                <a:spcPct val="100000"/>
              </a:lnSpc>
              <a:spcBef>
                <a:spcPts val="585"/>
              </a:spcBef>
              <a:buAutoNum type="arabicPeriod" startAt="10"/>
              <a:tabLst>
                <a:tab pos="444500" algn="l"/>
                <a:tab pos="445134" algn="l"/>
              </a:tabLst>
            </a:pP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10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situations</a:t>
            </a:r>
            <a:endParaRPr sz="1000">
              <a:latin typeface="Palladio Uralic"/>
              <a:cs typeface="Palladio Uralic"/>
            </a:endParaRPr>
          </a:p>
          <a:p>
            <a:pPr lvl="2" marL="444500" indent="-432434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Gatekeepers</a:t>
            </a:r>
            <a:endParaRPr sz="1000">
              <a:latin typeface="Palladio Uralic"/>
              <a:cs typeface="Palladio Uralic"/>
            </a:endParaRPr>
          </a:p>
          <a:p>
            <a:pPr algn="just" marL="444500" marR="5080">
              <a:lnSpc>
                <a:spcPct val="1250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Permission of the gatekeepers, that is, the head/leader of the group or culturally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authorities,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writing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audio/video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behalf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witnessed.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585"/>
              </a:spcBef>
              <a:buAutoNum type="arabicPeriod" startAt="2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  <a:p>
            <a:pPr algn="just" marL="444500" marR="5715">
              <a:lnSpc>
                <a:spcPct val="1250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plays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unless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community’s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available. There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 when individual consent cannot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will change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behaviour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(see section 8 for further details).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organization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represents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quorum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committee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example, in a village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panchayat the number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members ordinarily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meeting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present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giving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and required even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indent="-432434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</a:t>
            </a:r>
            <a:endParaRPr sz="1000">
              <a:latin typeface="Palladio Uralic"/>
              <a:cs typeface="Palladio Uralic"/>
            </a:endParaRPr>
          </a:p>
          <a:p>
            <a:pPr algn="just" marL="444500" marR="6985">
              <a:lnSpc>
                <a:spcPct val="1250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Vulnerable 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who are relatively or absolutely incapable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 interests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 informed consent.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list of 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populations/communities is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6.2.</a:t>
            </a:r>
            <a:endParaRPr sz="1000">
              <a:latin typeface="Palladio Uralic"/>
              <a:cs typeface="Palladio Uralic"/>
            </a:endParaRPr>
          </a:p>
          <a:p>
            <a:pPr algn="just" lvl="1" marL="444500" indent="-432434">
              <a:lnSpc>
                <a:spcPct val="100000"/>
              </a:lnSpc>
              <a:spcBef>
                <a:spcPts val="585"/>
              </a:spcBef>
              <a:buAutoNum type="arabicPeriod" startAt="11"/>
              <a:tabLst>
                <a:tab pos="445134" algn="l"/>
              </a:tabLst>
            </a:pPr>
            <a:r>
              <a:rPr dirty="0" sz="1000" spc="-5" b="1">
                <a:solidFill>
                  <a:srgbClr val="009999"/>
                </a:solidFill>
                <a:latin typeface="Palladio Uralic"/>
                <a:cs typeface="Palladio Uralic"/>
              </a:rPr>
              <a:t>Consent for studies using</a:t>
            </a:r>
            <a:r>
              <a:rPr dirty="0" sz="1000" spc="-10" b="1">
                <a:solidFill>
                  <a:srgbClr val="009999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9999"/>
                </a:solidFill>
                <a:latin typeface="Palladio Uralic"/>
                <a:cs typeface="Palladio Uralic"/>
              </a:rPr>
              <a:t>deception</a:t>
            </a:r>
            <a:endParaRPr sz="1000">
              <a:latin typeface="Palladio Uralic"/>
              <a:cs typeface="Palladio Uralic"/>
            </a:endParaRPr>
          </a:p>
          <a:p>
            <a:pPr algn="just" marL="444500" marR="6350">
              <a:lnSpc>
                <a:spcPct val="1250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studies require deception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nature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design.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true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may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modification and may defeat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purpose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research. Such research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 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 before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5715" indent="-432434">
              <a:lnSpc>
                <a:spcPct val="125000"/>
              </a:lnSpc>
              <a:spcBef>
                <a:spcPts val="280"/>
              </a:spcBef>
              <a:buAutoNum type="arabicPeriod"/>
              <a:tabLst>
                <a:tab pos="445134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True informed consent in studies involving deception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difficult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nature</a:t>
            </a:r>
            <a:r>
              <a:rPr dirty="0" sz="10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two-step procedure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comprising an initial consent and a  debriefing after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5000"/>
              </a:lnSpc>
              <a:spcBef>
                <a:spcPts val="28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possibility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unjustified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influence and intimidation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 avoided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Although deception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permissible,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  from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circumstances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requires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withheld for  validation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until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444500" marR="6350" indent="-432434">
              <a:lnSpc>
                <a:spcPct val="125800"/>
              </a:lnSpc>
              <a:spcBef>
                <a:spcPts val="275"/>
              </a:spcBef>
              <a:buAutoNum type="arabicPeriod"/>
              <a:tabLst>
                <a:tab pos="445134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instances,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attempt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debrief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participants/communities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completion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3176028"/>
            <a:ext cx="400050" cy="530225"/>
            <a:chOff x="6224394" y="3176028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3176028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8846" y="3394138"/>
              <a:ext cx="70700" cy="1094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9314" y="1390853"/>
            <a:ext cx="150558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30">
                <a:solidFill>
                  <a:srgbClr val="A271B0"/>
                </a:solidFill>
              </a:rPr>
              <a:t>VULNERABILITY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4502655" y="900010"/>
            <a:ext cx="2121535" cy="234315"/>
          </a:xfrm>
          <a:custGeom>
            <a:avLst/>
            <a:gdLst/>
            <a:ahLst/>
            <a:cxnLst/>
            <a:rect l="l" t="t" r="r" b="b"/>
            <a:pathLst>
              <a:path w="2121534" h="234315">
                <a:moveTo>
                  <a:pt x="2121344" y="0"/>
                </a:moveTo>
                <a:lnTo>
                  <a:pt x="0" y="0"/>
                </a:lnTo>
                <a:lnTo>
                  <a:pt x="0" y="233997"/>
                </a:lnTo>
                <a:lnTo>
                  <a:pt x="2121344" y="233997"/>
                </a:lnTo>
                <a:lnTo>
                  <a:pt x="2121344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6</a:t>
            </a:r>
            <a:endParaRPr sz="11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2560" y="3491826"/>
            <a:ext cx="4785995" cy="1873250"/>
            <a:chOff x="1052560" y="3491826"/>
            <a:chExt cx="4785995" cy="1873250"/>
          </a:xfrm>
        </p:grpSpPr>
        <p:sp>
          <p:nvSpPr>
            <p:cNvPr id="8" name="object 8"/>
            <p:cNvSpPr/>
            <p:nvPr/>
          </p:nvSpPr>
          <p:spPr>
            <a:xfrm>
              <a:off x="1057323" y="3496589"/>
              <a:ext cx="4776470" cy="1863725"/>
            </a:xfrm>
            <a:custGeom>
              <a:avLst/>
              <a:gdLst/>
              <a:ahLst/>
              <a:cxnLst/>
              <a:rect l="l" t="t" r="r" b="b"/>
              <a:pathLst>
                <a:path w="4776470" h="186372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10944"/>
                  </a:lnTo>
                  <a:lnTo>
                    <a:pt x="2381" y="1799050"/>
                  </a:lnTo>
                  <a:lnTo>
                    <a:pt x="19050" y="1844294"/>
                  </a:lnTo>
                  <a:lnTo>
                    <a:pt x="64293" y="1860962"/>
                  </a:lnTo>
                  <a:lnTo>
                    <a:pt x="152400" y="1863344"/>
                  </a:lnTo>
                  <a:lnTo>
                    <a:pt x="4623904" y="1863344"/>
                  </a:lnTo>
                  <a:lnTo>
                    <a:pt x="4712011" y="1860962"/>
                  </a:lnTo>
                  <a:lnTo>
                    <a:pt x="4757254" y="1844294"/>
                  </a:lnTo>
                  <a:lnTo>
                    <a:pt x="4773923" y="1799050"/>
                  </a:lnTo>
                  <a:lnTo>
                    <a:pt x="4776304" y="171094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0E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7323" y="3496589"/>
              <a:ext cx="4776470" cy="1863725"/>
            </a:xfrm>
            <a:custGeom>
              <a:avLst/>
              <a:gdLst/>
              <a:ahLst/>
              <a:cxnLst/>
              <a:rect l="l" t="t" r="r" b="b"/>
              <a:pathLst>
                <a:path w="4776470" h="186372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10944"/>
                  </a:lnTo>
                  <a:lnTo>
                    <a:pt x="2381" y="1799050"/>
                  </a:lnTo>
                  <a:lnTo>
                    <a:pt x="19050" y="1844294"/>
                  </a:lnTo>
                  <a:lnTo>
                    <a:pt x="64293" y="1860962"/>
                  </a:lnTo>
                  <a:lnTo>
                    <a:pt x="152400" y="1863344"/>
                  </a:lnTo>
                  <a:lnTo>
                    <a:pt x="4623904" y="1863344"/>
                  </a:lnTo>
                  <a:lnTo>
                    <a:pt x="4712011" y="1860962"/>
                  </a:lnTo>
                  <a:lnTo>
                    <a:pt x="4757254" y="1844294"/>
                  </a:lnTo>
                  <a:lnTo>
                    <a:pt x="4773923" y="1799050"/>
                  </a:lnTo>
                  <a:lnTo>
                    <a:pt x="4776304" y="171094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A271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195473" y="3187229"/>
            <a:ext cx="4500245" cy="167640"/>
          </a:xfrm>
          <a:custGeom>
            <a:avLst/>
            <a:gdLst/>
            <a:ahLst/>
            <a:cxnLst/>
            <a:rect l="l" t="t" r="r" b="b"/>
            <a:pathLst>
              <a:path w="4500245" h="167639">
                <a:moveTo>
                  <a:pt x="4436503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4436503" y="167398"/>
                </a:lnTo>
                <a:lnTo>
                  <a:pt x="4473214" y="166406"/>
                </a:lnTo>
                <a:lnTo>
                  <a:pt x="4492066" y="159461"/>
                </a:lnTo>
                <a:lnTo>
                  <a:pt x="4499011" y="140609"/>
                </a:lnTo>
                <a:lnTo>
                  <a:pt x="4500003" y="103898"/>
                </a:lnTo>
                <a:lnTo>
                  <a:pt x="4500003" y="63500"/>
                </a:lnTo>
                <a:lnTo>
                  <a:pt x="4499011" y="26789"/>
                </a:lnTo>
                <a:lnTo>
                  <a:pt x="4492066" y="7937"/>
                </a:lnTo>
                <a:lnTo>
                  <a:pt x="4473214" y="992"/>
                </a:lnTo>
                <a:lnTo>
                  <a:pt x="4436503" y="0"/>
                </a:lnTo>
                <a:close/>
              </a:path>
            </a:pathLst>
          </a:custGeom>
          <a:solidFill>
            <a:srgbClr val="CAAF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4599" y="1872818"/>
            <a:ext cx="5215890" cy="590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080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word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derived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Latin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word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vulnarere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‘to  wound’. Vulnerable persons are those individuals who are relatively 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absolutely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incapable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own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interests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disability;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environmental  burdens;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injustice;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lack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ability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in a situation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prevents them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so. 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have some  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characteristics which are listed in Box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6.1.</a:t>
            </a:r>
            <a:endParaRPr sz="1000">
              <a:latin typeface="Palladio Uralic"/>
              <a:cs typeface="Palladio Uralic"/>
            </a:endParaRPr>
          </a:p>
          <a:p>
            <a:pPr algn="ctr" marL="264795">
              <a:lnSpc>
                <a:spcPct val="100000"/>
              </a:lnSpc>
              <a:spcBef>
                <a:spcPts val="90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6.1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Characteristics of vulnerable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individuals/populations/group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Palladio Uralic"/>
              <a:cs typeface="Palladio Uralic"/>
            </a:endParaRPr>
          </a:p>
          <a:p>
            <a:pPr algn="ctr" marL="265430">
              <a:lnSpc>
                <a:spcPct val="100000"/>
              </a:lnSpc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Individuals may be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considered to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be vulnerable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if they</a:t>
            </a:r>
            <a:r>
              <a:rPr dirty="0" sz="9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are:</a:t>
            </a:r>
            <a:endParaRPr sz="900">
              <a:latin typeface="Palladio Uralic"/>
              <a:cs typeface="Palladio Uralic"/>
            </a:endParaRPr>
          </a:p>
          <a:p>
            <a:pPr lvl="2" marL="616585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617220" algn="l"/>
              </a:tabLst>
            </a:pP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socially,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economically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politically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disadvantaged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therefore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susceptible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being</a:t>
            </a:r>
            <a:endParaRPr sz="900">
              <a:latin typeface="Times New Roman"/>
              <a:cs typeface="Times New Roman"/>
            </a:endParaRPr>
          </a:p>
          <a:p>
            <a:pPr marL="61658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exploited;</a:t>
            </a:r>
            <a:endParaRPr sz="900">
              <a:latin typeface="Palladio Uralic"/>
              <a:cs typeface="Palladio Uralic"/>
            </a:endParaRPr>
          </a:p>
          <a:p>
            <a:pPr algn="just" lvl="2" marL="616585" marR="162560" indent="-180340">
              <a:lnSpc>
                <a:spcPct val="129600"/>
              </a:lnSpc>
              <a:spcBef>
                <a:spcPts val="140"/>
              </a:spcBef>
              <a:buChar char="•"/>
              <a:tabLst>
                <a:tab pos="61722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incapable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making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 voluntary informed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decision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themselves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whose</a:t>
            </a:r>
            <a:r>
              <a:rPr dirty="0" sz="9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autonomy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compromised temporarily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permanently,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example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people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who 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unconscious,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differently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abled;</a:t>
            </a:r>
            <a:endParaRPr sz="900">
              <a:latin typeface="Palladio Uralic"/>
              <a:cs typeface="Palladio Uralic"/>
            </a:endParaRPr>
          </a:p>
          <a:p>
            <a:pPr lvl="2" marL="616585" indent="-180340">
              <a:lnSpc>
                <a:spcPct val="100000"/>
              </a:lnSpc>
              <a:spcBef>
                <a:spcPts val="464"/>
              </a:spcBef>
              <a:buChar char="•"/>
              <a:tabLst>
                <a:tab pos="617220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able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give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consent,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but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whose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voluntariness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understanding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compromised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due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endParaRPr sz="900">
              <a:latin typeface="Times New Roman"/>
              <a:cs typeface="Times New Roman"/>
            </a:endParaRPr>
          </a:p>
          <a:p>
            <a:pPr marL="61658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situational conditions;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endParaRPr sz="900">
              <a:latin typeface="Palladio Uralic"/>
              <a:cs typeface="Palladio Uralic"/>
            </a:endParaRPr>
          </a:p>
          <a:p>
            <a:pPr lvl="2" marL="61658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17220" algn="l"/>
              </a:tabLst>
            </a:pP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unduly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influenced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either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expectation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benefits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fear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retaliation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case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  <a:p>
            <a:pPr marL="61658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refusal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 may lead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them to give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key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cannot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compromised position to protect 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communities mentioned in Box 6.2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Please</a:t>
            </a:r>
            <a:r>
              <a:rPr dirty="0" sz="1000" spc="-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note  that this 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exhaustive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list.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Principles of research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among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15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populations</a:t>
            </a:r>
            <a:endParaRPr sz="1000">
              <a:latin typeface="Palladio Uralic"/>
              <a:cs typeface="Palladio Uralic"/>
            </a:endParaRPr>
          </a:p>
          <a:p>
            <a:pPr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Vulnerable populations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equal 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 that benefits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accruing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apply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them 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well.</a:t>
            </a:r>
            <a:endParaRPr sz="1000">
              <a:latin typeface="Palladio Uralic"/>
              <a:cs typeface="Palladio Uralic"/>
            </a:endParaRPr>
          </a:p>
          <a:p>
            <a:pPr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any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is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solely recruited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answer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health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group.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empowered,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maximum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extent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possible,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enable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1772" y="527100"/>
            <a:ext cx="85534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3762107"/>
            <a:ext cx="400050" cy="530225"/>
            <a:chOff x="6224394" y="376210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376210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A27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678" y="3978439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045766" y="1163243"/>
            <a:ext cx="4785995" cy="3642995"/>
            <a:chOff x="1045766" y="1163243"/>
            <a:chExt cx="4785995" cy="3642995"/>
          </a:xfrm>
        </p:grpSpPr>
        <p:sp>
          <p:nvSpPr>
            <p:cNvPr id="9" name="object 9"/>
            <p:cNvSpPr/>
            <p:nvPr/>
          </p:nvSpPr>
          <p:spPr>
            <a:xfrm>
              <a:off x="1050528" y="1168006"/>
              <a:ext cx="4776470" cy="3633470"/>
            </a:xfrm>
            <a:custGeom>
              <a:avLst/>
              <a:gdLst/>
              <a:ahLst/>
              <a:cxnLst/>
              <a:rect l="l" t="t" r="r" b="b"/>
              <a:pathLst>
                <a:path w="4776470" h="3633470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480854"/>
                  </a:lnTo>
                  <a:lnTo>
                    <a:pt x="2381" y="3568960"/>
                  </a:lnTo>
                  <a:lnTo>
                    <a:pt x="19050" y="3614204"/>
                  </a:lnTo>
                  <a:lnTo>
                    <a:pt x="64293" y="3630872"/>
                  </a:lnTo>
                  <a:lnTo>
                    <a:pt x="152400" y="3633254"/>
                  </a:lnTo>
                  <a:lnTo>
                    <a:pt x="4623904" y="3633254"/>
                  </a:lnTo>
                  <a:lnTo>
                    <a:pt x="4712011" y="3630872"/>
                  </a:lnTo>
                  <a:lnTo>
                    <a:pt x="4757254" y="3614204"/>
                  </a:lnTo>
                  <a:lnTo>
                    <a:pt x="4773923" y="3568960"/>
                  </a:lnTo>
                  <a:lnTo>
                    <a:pt x="4776304" y="348085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0E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0528" y="1168006"/>
              <a:ext cx="4776470" cy="3633470"/>
            </a:xfrm>
            <a:custGeom>
              <a:avLst/>
              <a:gdLst/>
              <a:ahLst/>
              <a:cxnLst/>
              <a:rect l="l" t="t" r="r" b="b"/>
              <a:pathLst>
                <a:path w="4776470" h="363347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480854"/>
                  </a:lnTo>
                  <a:lnTo>
                    <a:pt x="2381" y="3568960"/>
                  </a:lnTo>
                  <a:lnTo>
                    <a:pt x="19050" y="3614204"/>
                  </a:lnTo>
                  <a:lnTo>
                    <a:pt x="64293" y="3630872"/>
                  </a:lnTo>
                  <a:lnTo>
                    <a:pt x="152400" y="3633254"/>
                  </a:lnTo>
                  <a:lnTo>
                    <a:pt x="4623904" y="3633254"/>
                  </a:lnTo>
                  <a:lnTo>
                    <a:pt x="4712011" y="3630872"/>
                  </a:lnTo>
                  <a:lnTo>
                    <a:pt x="4757254" y="3614204"/>
                  </a:lnTo>
                  <a:lnTo>
                    <a:pt x="4773923" y="3568960"/>
                  </a:lnTo>
                  <a:lnTo>
                    <a:pt x="4776304" y="348085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A271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458681" y="900010"/>
            <a:ext cx="3960495" cy="167640"/>
          </a:xfrm>
          <a:custGeom>
            <a:avLst/>
            <a:gdLst/>
            <a:ahLst/>
            <a:cxnLst/>
            <a:rect l="l" t="t" r="r" b="b"/>
            <a:pathLst>
              <a:path w="3960495" h="167640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896499" y="167398"/>
                </a:lnTo>
                <a:lnTo>
                  <a:pt x="3933210" y="166406"/>
                </a:lnTo>
                <a:lnTo>
                  <a:pt x="3952062" y="159461"/>
                </a:lnTo>
                <a:lnTo>
                  <a:pt x="3959007" y="140609"/>
                </a:lnTo>
                <a:lnTo>
                  <a:pt x="3959999" y="103898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CAAF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7299" y="882027"/>
            <a:ext cx="5210175" cy="7237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336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6.2 Vulnerable populations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groups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Palladio Uralic"/>
              <a:cs typeface="Palladio Uralic"/>
            </a:endParaRPr>
          </a:p>
          <a:p>
            <a:pPr algn="just" marL="427355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Following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examples of vulnerable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groups:</a:t>
            </a:r>
            <a:endParaRPr sz="900">
              <a:latin typeface="Palladio Uralic"/>
              <a:cs typeface="Palladio Uralic"/>
            </a:endParaRPr>
          </a:p>
          <a:p>
            <a:pPr algn="just" marL="607060" marR="167005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607695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economically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socially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disadvantaged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(unemployed</a:t>
            </a:r>
            <a:r>
              <a:rPr dirty="0" sz="9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individuals,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orphans,</a:t>
            </a:r>
            <a:r>
              <a:rPr dirty="0" sz="9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abandoned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individuals,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below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poverty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line,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ethnic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minorities,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sexual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minorities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lesbian/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gay/bisexual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transgender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(LGBT),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etc.);</a:t>
            </a:r>
            <a:endParaRPr sz="900">
              <a:latin typeface="Palladio Uralic"/>
              <a:cs typeface="Palladio Uralic"/>
            </a:endParaRPr>
          </a:p>
          <a:p>
            <a:pPr marL="60706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07695" algn="l"/>
              </a:tabLst>
            </a:pP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unduly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influenced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either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by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expectation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benefits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fear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retaliation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case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refusal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 may lead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them to give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consent;</a:t>
            </a:r>
            <a:endParaRPr sz="900">
              <a:latin typeface="Palladio Uralic"/>
              <a:cs typeface="Palladio Uralic"/>
            </a:endParaRPr>
          </a:p>
          <a:p>
            <a:pPr marL="60706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07695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children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(up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18</a:t>
            </a:r>
            <a:r>
              <a:rPr dirty="0" sz="900" spc="-1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years);</a:t>
            </a:r>
            <a:endParaRPr sz="900">
              <a:latin typeface="Times New Roman"/>
              <a:cs typeface="Times New Roman"/>
            </a:endParaRPr>
          </a:p>
          <a:p>
            <a:pPr marL="607060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607695" algn="l"/>
              </a:tabLst>
            </a:pP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women</a:t>
            </a:r>
            <a:r>
              <a:rPr dirty="0" sz="9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special</a:t>
            </a:r>
            <a:r>
              <a:rPr dirty="0" sz="9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situations</a:t>
            </a:r>
            <a:r>
              <a:rPr dirty="0" sz="9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(pregnant</a:t>
            </a:r>
            <a:r>
              <a:rPr dirty="0" sz="9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lactating</a:t>
            </a:r>
            <a:r>
              <a:rPr dirty="0" sz="9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women,</a:t>
            </a:r>
            <a:r>
              <a:rPr dirty="0" sz="9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those</a:t>
            </a:r>
            <a:r>
              <a:rPr dirty="0" sz="9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imes New Roman"/>
                <a:cs typeface="Times New Roman"/>
              </a:rPr>
              <a:t>who</a:t>
            </a:r>
            <a:r>
              <a:rPr dirty="0" sz="900" spc="1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have</a:t>
            </a:r>
            <a:r>
              <a:rPr dirty="0" sz="900" spc="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poor</a:t>
            </a:r>
            <a:endParaRPr sz="9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decision-making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powers/poor access to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healthcare);</a:t>
            </a:r>
            <a:endParaRPr sz="900">
              <a:latin typeface="Palladio Uralic"/>
              <a:cs typeface="Palladio Uralic"/>
            </a:endParaRPr>
          </a:p>
          <a:p>
            <a:pPr marL="60706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07695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tribals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marginalized</a:t>
            </a:r>
            <a:r>
              <a:rPr dirty="0" sz="900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communities;</a:t>
            </a:r>
            <a:endParaRPr sz="900">
              <a:latin typeface="Times New Roman"/>
              <a:cs typeface="Times New Roman"/>
            </a:endParaRPr>
          </a:p>
          <a:p>
            <a:pPr marL="60706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07695" algn="l"/>
              </a:tabLst>
            </a:pP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refugees,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migrants,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homeless,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persons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populations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conflict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zones,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riot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areas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disaster</a:t>
            </a:r>
            <a:endParaRPr sz="9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situations;</a:t>
            </a:r>
            <a:endParaRPr sz="900">
              <a:latin typeface="Palladio Uralic"/>
              <a:cs typeface="Palladio Uralic"/>
            </a:endParaRPr>
          </a:p>
          <a:p>
            <a:pPr marL="607060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607695" algn="l"/>
              </a:tabLst>
            </a:pP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afflicted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9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mental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illness</a:t>
            </a:r>
            <a:r>
              <a:rPr dirty="0" sz="9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cognitively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impaired</a:t>
            </a:r>
            <a:r>
              <a:rPr dirty="0" sz="9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individuals,</a:t>
            </a:r>
            <a:r>
              <a:rPr dirty="0" sz="900" spc="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differently</a:t>
            </a:r>
            <a:r>
              <a:rPr dirty="0" sz="900" spc="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abled</a:t>
            </a:r>
            <a:r>
              <a:rPr dirty="0" sz="900" spc="1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–</a:t>
            </a:r>
            <a:endParaRPr sz="90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mentally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physically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disabled;</a:t>
            </a:r>
            <a:endParaRPr sz="900">
              <a:latin typeface="Palladio Uralic"/>
              <a:cs typeface="Palladio Uralic"/>
            </a:endParaRPr>
          </a:p>
          <a:p>
            <a:pPr marL="60706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07695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terminally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ill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search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new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interventions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having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exhausted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all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therapies;</a:t>
            </a:r>
            <a:endParaRPr sz="900">
              <a:latin typeface="Times New Roman"/>
              <a:cs typeface="Times New Roman"/>
            </a:endParaRPr>
          </a:p>
          <a:p>
            <a:pPr marL="60706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07695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suffering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stigmatizing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rare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diseases;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endParaRPr sz="900">
              <a:latin typeface="Times New Roman"/>
              <a:cs typeface="Times New Roman"/>
            </a:endParaRPr>
          </a:p>
          <a:p>
            <a:pPr algn="just" marL="607060" marR="164465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607695" algn="l"/>
              </a:tabLst>
            </a:pP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have diminished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autonomy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due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dependency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being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under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hierarchical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system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(students, employees, subordinates, defence services personnel, healthcare workers,  institutionalized individuals, under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prisoners).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 by themselves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to 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assent/consent 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890" indent="-360045">
              <a:lnSpc>
                <a:spcPct val="129200"/>
              </a:lnSpc>
              <a:spcBef>
                <a:spcPts val="284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lack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ability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LAR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making.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especially  because breach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confidentiality may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enhancement 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research, all stakeholders must ensure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well-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6.2 Additional safeguards/protection</a:t>
            </a:r>
            <a:r>
              <a:rPr dirty="0" sz="1000" spc="5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mechanisms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vulnerable individuals are to be recruited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participants additional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precaution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avoid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exploitation/retaliation/reward/credits,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etc.,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intimidated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incapable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disagreeing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caregivers,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please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first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subjected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undue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pressure,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  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second,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easily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manipulated.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perceive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caregivers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want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57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6623276" y="0"/>
                </a:moveTo>
                <a:lnTo>
                  <a:pt x="0" y="0"/>
                </a:lnTo>
                <a:lnTo>
                  <a:pt x="0" y="216001"/>
                </a:lnTo>
                <a:lnTo>
                  <a:pt x="6623276" y="216001"/>
                </a:lnTo>
                <a:lnTo>
                  <a:pt x="6623276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2080" cy="7146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caregiver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dependant’s  participation,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feeling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pressed 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irresistible which will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undermine the 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voluntariness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participate.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justify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inclusion of a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lvl="2" marL="372110" marR="698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satisfy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justification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proceedings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lvl="2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safety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strictly reviewed and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documented.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 such 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recording of assent and reconsent, when applicable,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examine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minimization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strategies.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potential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dependent on others,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should be 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coercion, force,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duress,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undue influence, threat or misrepresentation or incentives for participation 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entire 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Vulnerable 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require repeated education/information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and alternatives, if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sexual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practices/preferences,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HIV/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AIDS,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substance abuse, etc.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cognisant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possibility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conflicting interests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the  prospective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more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prone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stigma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discrimination,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specifically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enrolled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recruited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general 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certain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deal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problems.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Protection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privacy,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 and rights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at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during  conduct of research and even after its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Whenever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possible,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ancillary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setting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facility,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school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unattended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counselling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6.3 Obligations/duties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of</a:t>
            </a:r>
            <a:r>
              <a:rPr dirty="0" sz="1000" spc="55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stakeholders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stakeholders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responsibilities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protect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 Table 6.1 for further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6084" y="527100"/>
            <a:ext cx="3901440" cy="50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6.1 Obligations/duties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3762107"/>
            <a:ext cx="400050" cy="530225"/>
            <a:chOff x="6224394" y="3762107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376210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A27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678" y="3978439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37999" y="1114882"/>
          <a:ext cx="5154930" cy="661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7450"/>
                <a:gridCol w="3947160"/>
              </a:tblGrid>
              <a:tr h="184594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Stakeholders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AF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Obligations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/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duties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AFD4"/>
                    </a:solidFill>
                  </a:tcPr>
                </a:tc>
              </a:tr>
              <a:tr h="267389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Researchers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2F0"/>
                    </a:solidFill>
                  </a:tcPr>
                </a:tc>
                <a:tc>
                  <a:txBody>
                    <a:bodyPr/>
                    <a:lstStyle/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Recognize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vulnerability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additional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safeguards are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place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their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protection.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Justify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inclusion/exclusion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populations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study.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COI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issues </a:t>
                      </a:r>
                      <a:r>
                        <a:rPr dirty="0" sz="900" spc="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must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-1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addressed.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dirty="0" sz="900" spc="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well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defined</a:t>
                      </a:r>
                      <a:r>
                        <a:rPr dirty="0" sz="900" spc="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procedures</a:t>
                      </a:r>
                      <a:r>
                        <a:rPr dirty="0" sz="900" spc="9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(SOPs)</a:t>
                      </a:r>
                      <a:r>
                        <a:rPr dirty="0" sz="900" spc="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8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balanced</a:t>
                      </a:r>
                      <a:r>
                        <a:rPr dirty="0" sz="900" spc="9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benefit-risk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ratio.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2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900" spc="2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prospective</a:t>
                      </a:r>
                      <a:r>
                        <a:rPr dirty="0" sz="900" spc="2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participants</a:t>
                      </a:r>
                      <a:r>
                        <a:rPr dirty="0" sz="900" spc="2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900" spc="2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competent</a:t>
                      </a:r>
                      <a:r>
                        <a:rPr dirty="0" sz="900" spc="2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2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give</a:t>
                      </a:r>
                      <a:r>
                        <a:rPr dirty="0" sz="900" spc="2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informed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consent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LAR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prospective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lacks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capacity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Respect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dissent from the</a:t>
                      </a:r>
                      <a:r>
                        <a:rPr dirty="0" sz="900" spc="-1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Seek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permission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appropriate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authorities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where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relevant,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institutionalized individuals,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tribal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communities,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etc.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conducted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within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purview</a:t>
                      </a:r>
                      <a:r>
                        <a:rPr dirty="0" sz="900" spc="1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existing</a:t>
                      </a:r>
                      <a:r>
                        <a:rPr dirty="0" sz="900" spc="114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relevant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guidelines/regulations.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2F0"/>
                    </a:solidFill>
                  </a:tcPr>
                </a:tc>
              </a:tr>
              <a:tr h="374070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Ethics</a:t>
                      </a:r>
                      <a:r>
                        <a:rPr dirty="0" sz="900" spc="-1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Committees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CF5"/>
                    </a:solidFill>
                  </a:tcPr>
                </a:tc>
                <a:tc>
                  <a:txBody>
                    <a:bodyPr/>
                    <a:lstStyle/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review,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determine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whether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prospective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participants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900" spc="2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particular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are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vulnerable.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Examine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whether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inclusion/exclusion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vulnerable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population</a:t>
                      </a:r>
                      <a:r>
                        <a:rPr dirty="0" sz="900" spc="1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justified.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Ensure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COI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increase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6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harm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lessen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benefits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-7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Carefully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determine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benefits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risks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participants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00" spc="1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advise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 minimization strategies wherever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possible.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Suggest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additional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safeguards,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dirty="0" sz="900" spc="9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frequent</a:t>
                      </a:r>
                      <a:r>
                        <a:rPr dirty="0" sz="900" spc="10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review</a:t>
                      </a:r>
                      <a:r>
                        <a:rPr dirty="0" sz="900" spc="1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monitoring, including site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visits.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230504" marR="42545" indent="-180340">
                        <a:lnSpc>
                          <a:spcPct val="129600"/>
                        </a:lnSpc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Only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full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committee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initial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continuing review</a:t>
                      </a:r>
                      <a:r>
                        <a:rPr dirty="0" sz="900" spc="-1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such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proposals.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desirable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have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empowered representatives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 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specific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populations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during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deliberations.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algn="just" marL="230504" marR="41910" indent="-180340">
                        <a:lnSpc>
                          <a:spcPct val="129600"/>
                        </a:lnSpc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ECs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special </a:t>
                      </a:r>
                      <a:r>
                        <a:rPr dirty="0" sz="900" spc="3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responsibilities </a:t>
                      </a:r>
                      <a:r>
                        <a:rPr dirty="0" sz="900" spc="7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when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conducted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on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who are suffering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mental illness and/or cognitive  impairment. They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exercise caution and require researchers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justify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cases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 exceptions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usual requirements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participation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 essentiality of departure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 the guidelines governing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ECs  should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ensure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 these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exceptions are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minimal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 possible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are  clearly spelt out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ICD.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0504" indent="-18034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1140" algn="l"/>
                        </a:tabLst>
                      </a:pPr>
                      <a:r>
                        <a:rPr dirty="0" sz="900" spc="2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ECs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dirty="0" sz="900" spc="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dirty="0" sz="900" spc="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SOPs </a:t>
                      </a:r>
                      <a:r>
                        <a:rPr dirty="0" sz="900" spc="3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z="900" spc="5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handling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proposals 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involving</a:t>
                      </a:r>
                      <a:r>
                        <a:rPr dirty="0" sz="900" spc="12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45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vulnerable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populations.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CF5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442036" y="7709819"/>
            <a:ext cx="459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6623276" y="0"/>
                </a:moveTo>
                <a:lnTo>
                  <a:pt x="0" y="0"/>
                </a:lnTo>
                <a:lnTo>
                  <a:pt x="0" y="216001"/>
                </a:lnTo>
                <a:lnTo>
                  <a:pt x="6623276" y="216001"/>
                </a:lnTo>
                <a:lnTo>
                  <a:pt x="6623276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1772" y="527100"/>
            <a:ext cx="85534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7999" y="900010"/>
            <a:ext cx="1296035" cy="1264285"/>
            <a:chOff x="737999" y="900010"/>
            <a:chExt cx="1296035" cy="1264285"/>
          </a:xfrm>
        </p:grpSpPr>
        <p:sp>
          <p:nvSpPr>
            <p:cNvPr id="8" name="object 8"/>
            <p:cNvSpPr/>
            <p:nvPr/>
          </p:nvSpPr>
          <p:spPr>
            <a:xfrm>
              <a:off x="744344" y="906360"/>
              <a:ext cx="1289685" cy="1251585"/>
            </a:xfrm>
            <a:custGeom>
              <a:avLst/>
              <a:gdLst/>
              <a:ahLst/>
              <a:cxnLst/>
              <a:rect l="l" t="t" r="r" b="b"/>
              <a:pathLst>
                <a:path w="1289685" h="1251585">
                  <a:moveTo>
                    <a:pt x="1289646" y="0"/>
                  </a:moveTo>
                  <a:lnTo>
                    <a:pt x="0" y="0"/>
                  </a:lnTo>
                  <a:lnTo>
                    <a:pt x="0" y="1251496"/>
                  </a:lnTo>
                  <a:lnTo>
                    <a:pt x="1289646" y="1251496"/>
                  </a:lnTo>
                  <a:lnTo>
                    <a:pt x="1289646" y="0"/>
                  </a:lnTo>
                  <a:close/>
                </a:path>
              </a:pathLst>
            </a:custGeom>
            <a:solidFill>
              <a:srgbClr val="F0E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7999" y="900010"/>
              <a:ext cx="1296035" cy="12700"/>
            </a:xfrm>
            <a:custGeom>
              <a:avLst/>
              <a:gdLst/>
              <a:ahLst/>
              <a:cxnLst/>
              <a:rect l="l" t="t" r="r" b="b"/>
              <a:pathLst>
                <a:path w="1296035" h="12700">
                  <a:moveTo>
                    <a:pt x="0" y="12700"/>
                  </a:moveTo>
                  <a:lnTo>
                    <a:pt x="1295996" y="12700"/>
                  </a:lnTo>
                  <a:lnTo>
                    <a:pt x="129599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4349" y="912710"/>
              <a:ext cx="0" cy="1238885"/>
            </a:xfrm>
            <a:custGeom>
              <a:avLst/>
              <a:gdLst/>
              <a:ahLst/>
              <a:cxnLst/>
              <a:rect l="l" t="t" r="r" b="b"/>
              <a:pathLst>
                <a:path w="0" h="1238885">
                  <a:moveTo>
                    <a:pt x="0" y="12387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7999" y="2151506"/>
              <a:ext cx="1296035" cy="12700"/>
            </a:xfrm>
            <a:custGeom>
              <a:avLst/>
              <a:gdLst/>
              <a:ahLst/>
              <a:cxnLst/>
              <a:rect l="l" t="t" r="r" b="b"/>
              <a:pathLst>
                <a:path w="1296035" h="12700">
                  <a:moveTo>
                    <a:pt x="0" y="12700"/>
                  </a:moveTo>
                  <a:lnTo>
                    <a:pt x="1295996" y="12700"/>
                  </a:lnTo>
                  <a:lnTo>
                    <a:pt x="129599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95149" y="913142"/>
            <a:ext cx="4959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Sponsors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4004" y="906360"/>
            <a:ext cx="3846195" cy="1251585"/>
          </a:xfrm>
          <a:prstGeom prst="rect">
            <a:avLst/>
          </a:prstGeom>
          <a:solidFill>
            <a:srgbClr val="F0ECF5"/>
          </a:solidFill>
          <a:ln w="12700">
            <a:solidFill>
              <a:srgbClr val="FFFFFF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230504" indent="-180340">
              <a:lnSpc>
                <a:spcPct val="100000"/>
              </a:lnSpc>
              <a:spcBef>
                <a:spcPts val="155"/>
              </a:spcBef>
              <a:buChar char="•"/>
              <a:tabLst>
                <a:tab pos="231140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sponsor,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whether</a:t>
            </a:r>
            <a:r>
              <a:rPr dirty="0" sz="9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government,</a:t>
            </a:r>
            <a:r>
              <a:rPr dirty="0" sz="9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institution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900" spc="-3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pharmaceutical</a:t>
            </a:r>
            <a:endParaRPr sz="900">
              <a:latin typeface="Times New Roman"/>
              <a:cs typeface="Times New Roman"/>
            </a:endParaRPr>
          </a:p>
          <a:p>
            <a:pPr marL="230504" marR="42545">
              <a:lnSpc>
                <a:spcPct val="1296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company, should justify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inclusion of vulnerable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groups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protocol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make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provisions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protecting their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safety.</a:t>
            </a:r>
            <a:endParaRPr sz="900">
              <a:latin typeface="Palladio Uralic"/>
              <a:cs typeface="Palladio Uralic"/>
            </a:endParaRPr>
          </a:p>
          <a:p>
            <a:pPr marL="230504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231140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sponsor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enable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monitoring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ensure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procedures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endParaRPr sz="900">
              <a:latin typeface="Times New Roman"/>
              <a:cs typeface="Times New Roman"/>
            </a:endParaRPr>
          </a:p>
          <a:p>
            <a:pPr marL="230504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place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quality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assurance (QA)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quality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(QC).</a:t>
            </a:r>
            <a:endParaRPr sz="900">
              <a:latin typeface="Palladio Uralic"/>
              <a:cs typeface="Palladio Uralic"/>
            </a:endParaRPr>
          </a:p>
          <a:p>
            <a:pPr marL="230504" indent="-180340">
              <a:lnSpc>
                <a:spcPct val="100000"/>
              </a:lnSpc>
              <a:spcBef>
                <a:spcPts val="320"/>
              </a:spcBef>
              <a:buChar char="•"/>
              <a:tabLst>
                <a:tab pos="231140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sponsor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ensure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protection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participants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endParaRPr sz="900">
              <a:latin typeface="Times New Roman"/>
              <a:cs typeface="Times New Roman"/>
            </a:endParaRPr>
          </a:p>
          <a:p>
            <a:pPr marL="230504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team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 sensitive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topics.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32380" y="4517910"/>
            <a:ext cx="4690110" cy="3255645"/>
            <a:chOff x="1132380" y="4517910"/>
            <a:chExt cx="4690110" cy="3255645"/>
          </a:xfrm>
        </p:grpSpPr>
        <p:sp>
          <p:nvSpPr>
            <p:cNvPr id="15" name="object 15"/>
            <p:cNvSpPr/>
            <p:nvPr/>
          </p:nvSpPr>
          <p:spPr>
            <a:xfrm>
              <a:off x="1137142" y="4522673"/>
              <a:ext cx="4680585" cy="3246120"/>
            </a:xfrm>
            <a:custGeom>
              <a:avLst/>
              <a:gdLst/>
              <a:ahLst/>
              <a:cxnLst/>
              <a:rect l="l" t="t" r="r" b="b"/>
              <a:pathLst>
                <a:path w="4680585" h="3246120">
                  <a:moveTo>
                    <a:pt x="452779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093618"/>
                  </a:lnTo>
                  <a:lnTo>
                    <a:pt x="2381" y="3181724"/>
                  </a:lnTo>
                  <a:lnTo>
                    <a:pt x="19050" y="3226968"/>
                  </a:lnTo>
                  <a:lnTo>
                    <a:pt x="64293" y="3243637"/>
                  </a:lnTo>
                  <a:lnTo>
                    <a:pt x="152400" y="3246018"/>
                  </a:lnTo>
                  <a:lnTo>
                    <a:pt x="4527791" y="3246018"/>
                  </a:lnTo>
                  <a:lnTo>
                    <a:pt x="4615897" y="3243637"/>
                  </a:lnTo>
                  <a:lnTo>
                    <a:pt x="4661141" y="3226968"/>
                  </a:lnTo>
                  <a:lnTo>
                    <a:pt x="4677810" y="3181724"/>
                  </a:lnTo>
                  <a:lnTo>
                    <a:pt x="4680191" y="3093618"/>
                  </a:lnTo>
                  <a:lnTo>
                    <a:pt x="4680191" y="152400"/>
                  </a:lnTo>
                  <a:lnTo>
                    <a:pt x="4677810" y="64293"/>
                  </a:lnTo>
                  <a:lnTo>
                    <a:pt x="4661141" y="19050"/>
                  </a:lnTo>
                  <a:lnTo>
                    <a:pt x="4615897" y="2381"/>
                  </a:lnTo>
                  <a:lnTo>
                    <a:pt x="4527791" y="0"/>
                  </a:lnTo>
                  <a:close/>
                </a:path>
              </a:pathLst>
            </a:custGeom>
            <a:solidFill>
              <a:srgbClr val="F0E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37142" y="4522673"/>
              <a:ext cx="4680585" cy="3246120"/>
            </a:xfrm>
            <a:custGeom>
              <a:avLst/>
              <a:gdLst/>
              <a:ahLst/>
              <a:cxnLst/>
              <a:rect l="l" t="t" r="r" b="b"/>
              <a:pathLst>
                <a:path w="4680585" h="324612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093618"/>
                  </a:lnTo>
                  <a:lnTo>
                    <a:pt x="2381" y="3181724"/>
                  </a:lnTo>
                  <a:lnTo>
                    <a:pt x="19050" y="3226968"/>
                  </a:lnTo>
                  <a:lnTo>
                    <a:pt x="64293" y="3243637"/>
                  </a:lnTo>
                  <a:lnTo>
                    <a:pt x="152400" y="3246018"/>
                  </a:lnTo>
                  <a:lnTo>
                    <a:pt x="4527791" y="3246018"/>
                  </a:lnTo>
                  <a:lnTo>
                    <a:pt x="4615897" y="3243637"/>
                  </a:lnTo>
                  <a:lnTo>
                    <a:pt x="4661141" y="3226968"/>
                  </a:lnTo>
                  <a:lnTo>
                    <a:pt x="4677810" y="3181724"/>
                  </a:lnTo>
                  <a:lnTo>
                    <a:pt x="4680191" y="3093618"/>
                  </a:lnTo>
                  <a:lnTo>
                    <a:pt x="4680191" y="152400"/>
                  </a:lnTo>
                  <a:lnTo>
                    <a:pt x="4677810" y="64293"/>
                  </a:lnTo>
                  <a:lnTo>
                    <a:pt x="4661141" y="19050"/>
                  </a:lnTo>
                  <a:lnTo>
                    <a:pt x="4615897" y="2381"/>
                  </a:lnTo>
                  <a:lnTo>
                    <a:pt x="452779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A271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1317241" y="4230649"/>
            <a:ext cx="4320540" cy="167640"/>
          </a:xfrm>
          <a:custGeom>
            <a:avLst/>
            <a:gdLst/>
            <a:ahLst/>
            <a:cxnLst/>
            <a:rect l="l" t="t" r="r" b="b"/>
            <a:pathLst>
              <a:path w="4320540" h="167639">
                <a:moveTo>
                  <a:pt x="4256506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4256506" y="167398"/>
                </a:lnTo>
                <a:lnTo>
                  <a:pt x="4293217" y="166406"/>
                </a:lnTo>
                <a:lnTo>
                  <a:pt x="4312069" y="159461"/>
                </a:lnTo>
                <a:lnTo>
                  <a:pt x="4319014" y="140609"/>
                </a:lnTo>
                <a:lnTo>
                  <a:pt x="4320006" y="103898"/>
                </a:lnTo>
                <a:lnTo>
                  <a:pt x="4320006" y="63500"/>
                </a:lnTo>
                <a:lnTo>
                  <a:pt x="4319014" y="26789"/>
                </a:lnTo>
                <a:lnTo>
                  <a:pt x="4312069" y="7937"/>
                </a:lnTo>
                <a:lnTo>
                  <a:pt x="4293217" y="992"/>
                </a:lnTo>
                <a:lnTo>
                  <a:pt x="4256506" y="0"/>
                </a:lnTo>
                <a:close/>
              </a:path>
            </a:pathLst>
          </a:custGeom>
          <a:solidFill>
            <a:srgbClr val="CAAF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07299" y="2167547"/>
            <a:ext cx="5210810" cy="544957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algn="just" lvl="1" marL="372745" indent="-360045">
              <a:lnSpc>
                <a:spcPct val="100000"/>
              </a:lnSpc>
              <a:spcBef>
                <a:spcPts val="730"/>
              </a:spcBef>
              <a:buAutoNum type="arabicPeriod" startAt="4"/>
              <a:tabLst>
                <a:tab pos="372745" algn="l"/>
              </a:tabLst>
            </a:pP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Women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in special</a:t>
            </a:r>
            <a:r>
              <a:rPr dirty="0" sz="1000" spc="-15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situations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Women have equal rights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participate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 and should not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deprived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arbitrarily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opportunity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benefit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challenging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because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cultural reasons.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Hence,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women may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consider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consulting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husbands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members,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necessary.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Although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autonomy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important,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cultural  practices so as not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disturb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harmony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household/family/community.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Participation of a woman in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intervention 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expose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elaborated in Box 6.3.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See section 7.18 for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95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950">
              <a:latin typeface="Palladio Uralic"/>
              <a:cs typeface="Palladio Uralic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Palladio Uralic"/>
              <a:buAutoNum type="arabicPeriod"/>
            </a:pPr>
            <a:endParaRPr sz="1100">
              <a:latin typeface="Palladio Uralic"/>
              <a:cs typeface="Palladio Uralic"/>
            </a:endParaRPr>
          </a:p>
          <a:p>
            <a:pPr marL="838835">
              <a:lnSpc>
                <a:spcPct val="100000"/>
              </a:lnSpc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Box 6.3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Risks for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women participants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clinical trials/intervention</a:t>
            </a:r>
            <a:r>
              <a:rPr dirty="0" sz="900" spc="-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Palladio Uralic"/>
              <a:cs typeface="Palladio Uralic"/>
            </a:endParaRPr>
          </a:p>
          <a:p>
            <a:pPr algn="just" lvl="3" marL="804545" marR="284480" indent="-180340">
              <a:lnSpc>
                <a:spcPct val="138900"/>
              </a:lnSpc>
              <a:buAutoNum type="arabicPeriod"/>
              <a:tabLst>
                <a:tab pos="80518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proper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justification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inclusion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pregnant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nursing women in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designed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to address the health needs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women or their foetuses or nursing infants.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examples of justifiable  inclusion 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designed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test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safety and efficacy of a drug for reducing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perinatal transmission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HIV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infection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mother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device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 detecting foetal abnormalities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therapies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conditions associated with  or aggravated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pregnancy, such as nausea,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vomiting,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hypertension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diabetes.</a:t>
            </a:r>
            <a:endParaRPr sz="900">
              <a:latin typeface="Palladio Uralic"/>
              <a:cs typeface="Palladio Uralic"/>
            </a:endParaRPr>
          </a:p>
          <a:p>
            <a:pPr algn="just" lvl="3" marL="804545" marR="286385" indent="-180340">
              <a:lnSpc>
                <a:spcPct val="138900"/>
              </a:lnSpc>
              <a:spcBef>
                <a:spcPts val="140"/>
              </a:spcBef>
              <a:buAutoNum type="arabicPeriod"/>
              <a:tabLst>
                <a:tab pos="80518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 women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reproductive age 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recruited,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they should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 of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potential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foetus if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they become pregnant.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asked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an effective contraceptive method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told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options available in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failure of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contraception.</a:t>
            </a:r>
            <a:endParaRPr sz="900">
              <a:latin typeface="Palladio Uralic"/>
              <a:cs typeface="Palladio Uralic"/>
            </a:endParaRPr>
          </a:p>
          <a:p>
            <a:pPr algn="just" lvl="3" marL="804545" marR="286385" indent="-180340">
              <a:lnSpc>
                <a:spcPct val="138900"/>
              </a:lnSpc>
              <a:spcBef>
                <a:spcPts val="145"/>
              </a:spcBef>
              <a:buAutoNum type="arabicPeriod"/>
              <a:tabLst>
                <a:tab pos="80518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woman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becomes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pregnant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automatically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removed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study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evidence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showing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foetus.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matter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 be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reviewed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she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offered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option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withdraw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continue.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woman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opts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continued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participation,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sponsors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adequately monitor and offer support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woman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long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necessary.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999" y="527100"/>
            <a:ext cx="5453380" cy="7192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3398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 algn="just" lvl="2" marL="486409" marR="133985" indent="-360045">
              <a:lnSpc>
                <a:spcPct val="125400"/>
              </a:lnSpc>
              <a:spcBef>
                <a:spcPts val="1035"/>
              </a:spcBef>
              <a:buAutoNum type="arabicPeriod" startAt="2"/>
              <a:tabLst>
                <a:tab pos="487045" algn="l"/>
              </a:tabLst>
            </a:pP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95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95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5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95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5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95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5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95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95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95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5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pregnant 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women should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be limited to detecting foetal abnormalities or genetic disorders as per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the  Pre-Conception</a:t>
            </a:r>
            <a:r>
              <a:rPr dirty="0" sz="95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5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Pre-Natal</a:t>
            </a:r>
            <a:r>
              <a:rPr dirty="0" sz="95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95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Techniques</a:t>
            </a:r>
            <a:r>
              <a:rPr dirty="0" sz="95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(Regulation</a:t>
            </a:r>
            <a:r>
              <a:rPr dirty="0" sz="95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5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Prevention</a:t>
            </a:r>
            <a:r>
              <a:rPr dirty="0" sz="95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5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Palladio Uralic"/>
                <a:cs typeface="Palladio Uralic"/>
              </a:rPr>
              <a:t>Misuse) 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Act, 1994,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amended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2003 and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not for sex determination of the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foetus.</a:t>
            </a:r>
            <a:endParaRPr sz="950">
              <a:latin typeface="Palladio Uralic"/>
              <a:cs typeface="Palladio Uralic"/>
            </a:endParaRPr>
          </a:p>
          <a:p>
            <a:pPr algn="just" lvl="2" marL="486409" marR="132080" indent="-360045">
              <a:lnSpc>
                <a:spcPct val="125400"/>
              </a:lnSpc>
              <a:buAutoNum type="arabicPeriod" startAt="2"/>
              <a:tabLst>
                <a:tab pos="487045" algn="l"/>
              </a:tabLst>
            </a:pP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sensitive topics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– when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research is planned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sensitive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topics,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for instance,  domestic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violence,</a:t>
            </a:r>
            <a:r>
              <a:rPr dirty="0" sz="9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disorders,</a:t>
            </a:r>
            <a:r>
              <a:rPr dirty="0" sz="9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rape,</a:t>
            </a:r>
            <a:r>
              <a:rPr dirty="0" sz="9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etc.,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9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strictly</a:t>
            </a:r>
            <a:r>
              <a:rPr dirty="0" sz="95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maintained 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privacy protected. In risk mitigation strategies, appropriate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support systems such 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as counselling centres, police protection, etc.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established.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At no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950" spc="20">
                <a:solidFill>
                  <a:srgbClr val="231F20"/>
                </a:solidFill>
                <a:latin typeface="Palladio Uralic"/>
                <a:cs typeface="Palladio Uralic"/>
              </a:rPr>
              <a:t>information acquired from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950" spc="20">
                <a:solidFill>
                  <a:srgbClr val="231F20"/>
                </a:solidFill>
                <a:latin typeface="Palladio Uralic"/>
                <a:cs typeface="Palladio Uralic"/>
              </a:rPr>
              <a:t>woman participant </a:t>
            </a: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50" spc="20">
                <a:solidFill>
                  <a:srgbClr val="231F20"/>
                </a:solidFill>
                <a:latin typeface="Palladio Uralic"/>
                <a:cs typeface="Palladio Uralic"/>
              </a:rPr>
              <a:t>unnecessary, hurtful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50" spc="25">
                <a:solidFill>
                  <a:srgbClr val="231F20"/>
                </a:solidFill>
                <a:latin typeface="Palladio Uralic"/>
                <a:cs typeface="Palladio Uralic"/>
              </a:rPr>
              <a:t>appear 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voyeuristic.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be especially vigilant regarding these sensitive</a:t>
            </a:r>
            <a:r>
              <a:rPr dirty="0" sz="95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950">
              <a:latin typeface="Palladio Uralic"/>
              <a:cs typeface="Palladio Uralic"/>
            </a:endParaRPr>
          </a:p>
          <a:p>
            <a:pPr algn="just" lvl="1" marL="486409" indent="-360045">
              <a:lnSpc>
                <a:spcPct val="100000"/>
              </a:lnSpc>
              <a:spcBef>
                <a:spcPts val="290"/>
              </a:spcBef>
              <a:buAutoNum type="arabicPeriod" startAt="5"/>
              <a:tabLst>
                <a:tab pos="487045" algn="l"/>
              </a:tabLst>
            </a:pPr>
            <a:r>
              <a:rPr dirty="0" sz="950" b="1">
                <a:solidFill>
                  <a:srgbClr val="A271B0"/>
                </a:solidFill>
                <a:latin typeface="Palladio Uralic"/>
                <a:cs typeface="Palladio Uralic"/>
              </a:rPr>
              <a:t>Children</a:t>
            </a:r>
            <a:endParaRPr sz="950">
              <a:latin typeface="Palladio Uralic"/>
              <a:cs typeface="Palladio Uralic"/>
            </a:endParaRPr>
          </a:p>
          <a:p>
            <a:pPr algn="just" marL="486409" marR="132715">
              <a:lnSpc>
                <a:spcPct val="125400"/>
              </a:lnSpc>
            </a:pP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95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attained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age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(up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18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years).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At 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younger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ages,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because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autonomy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compromised 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as they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do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 cognitive ability to fully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understand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minute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details of the 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study and make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decisions.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older ages,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although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attain the cognitive ability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understand the research, they still lack legal capacity to consent. Therefore, the decision  regarding</a:t>
            </a:r>
            <a:r>
              <a:rPr dirty="0" sz="95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withdrawal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5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5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95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5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parents/ 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LAR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best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interests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child/ward.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details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5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“National  Ethical Guidelines for Bio-Medical Research involving Children,</a:t>
            </a:r>
            <a:r>
              <a:rPr dirty="0" sz="950" spc="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2017”.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24</a:t>
            </a:r>
            <a:endParaRPr baseline="60606" sz="825">
              <a:latin typeface="Palladio Uralic"/>
              <a:cs typeface="Palladio Uralic"/>
            </a:endParaRPr>
          </a:p>
          <a:p>
            <a:pPr algn="just" marL="486409" marR="132080">
              <a:lnSpc>
                <a:spcPct val="125400"/>
              </a:lnSpc>
            </a:pP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children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be carried out in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situation, condition, disorder or diseases as  described in </a:t>
            </a:r>
            <a:r>
              <a:rPr dirty="0" sz="950" spc="5">
                <a:solidFill>
                  <a:srgbClr val="231F20"/>
                </a:solidFill>
                <a:latin typeface="Palladio Uralic"/>
                <a:cs typeface="Palladio Uralic"/>
              </a:rPr>
              <a:t>Box</a:t>
            </a:r>
            <a:r>
              <a:rPr dirty="0" sz="95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>
                <a:solidFill>
                  <a:srgbClr val="231F20"/>
                </a:solidFill>
                <a:latin typeface="Palladio Uralic"/>
                <a:cs typeface="Palladio Uralic"/>
              </a:rPr>
              <a:t>6.4.</a:t>
            </a:r>
            <a:endParaRPr sz="950">
              <a:latin typeface="Palladio Uralic"/>
              <a:cs typeface="Palladio Uralic"/>
            </a:endParaRPr>
          </a:p>
          <a:p>
            <a:pPr algn="just" lvl="2" marL="486409" marR="132080" indent="-360045">
              <a:lnSpc>
                <a:spcPct val="129200"/>
              </a:lnSpc>
              <a:spcBef>
                <a:spcPts val="10"/>
              </a:spcBef>
              <a:buAutoNum type="arabicPeriod"/>
              <a:tabLst>
                <a:tab pos="4870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do the benefit–risk assessment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 whether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 to  put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safeguards/protections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children.  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child-friendly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settings,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presence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parent(s)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where child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obtain adequate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psychological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support.</a:t>
            </a:r>
            <a:endParaRPr sz="1000">
              <a:latin typeface="Palladio Uralic"/>
              <a:cs typeface="Palladio Uralic"/>
            </a:endParaRPr>
          </a:p>
          <a:p>
            <a:pPr algn="just" lvl="2" marL="486409" marR="132715" indent="-360045">
              <a:lnSpc>
                <a:spcPct val="129200"/>
              </a:lnSpc>
              <a:buAutoNum type="arabicPeriod"/>
              <a:tabLst>
                <a:tab pos="4870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consideration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circumstances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enrolled 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status, and other factors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benefits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children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condition,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whole.</a:t>
            </a:r>
            <a:endParaRPr sz="1000">
              <a:latin typeface="Palladio Uralic"/>
              <a:cs typeface="Palladio Uralic"/>
            </a:endParaRPr>
          </a:p>
          <a:p>
            <a:pPr algn="just" lvl="2" marL="486409" marR="134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70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parent/LAR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when research involves children. See Box 6.5  for further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algn="just" lvl="2" marL="4870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870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Assent</a:t>
            </a:r>
            <a:endParaRPr sz="1000">
              <a:latin typeface="Palladio Uralic"/>
              <a:cs typeface="Palladio Uralic"/>
            </a:endParaRPr>
          </a:p>
          <a:p>
            <a:pPr algn="just" marL="486409" marR="133985">
              <a:lnSpc>
                <a:spcPct val="129200"/>
              </a:lnSpc>
              <a:spcBef>
                <a:spcPts val="284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from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parents/LARs,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verbal/oral or written assent,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7–18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age.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grow,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mental faculties develop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understand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respond. Respecting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child’s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reaction,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3762107"/>
            <a:ext cx="400050" cy="530225"/>
            <a:chOff x="6224394" y="3762107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376210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A27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678" y="3978439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6623276" y="0"/>
                </a:moveTo>
                <a:lnTo>
                  <a:pt x="0" y="0"/>
                </a:lnTo>
                <a:lnTo>
                  <a:pt x="0" y="216001"/>
                </a:lnTo>
                <a:lnTo>
                  <a:pt x="6623276" y="216001"/>
                </a:lnTo>
                <a:lnTo>
                  <a:pt x="6623276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1772" y="527100"/>
            <a:ext cx="85534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18181" y="1170469"/>
            <a:ext cx="4785995" cy="5582285"/>
            <a:chOff x="1118181" y="1170469"/>
            <a:chExt cx="4785995" cy="5582285"/>
          </a:xfrm>
        </p:grpSpPr>
        <p:sp>
          <p:nvSpPr>
            <p:cNvPr id="8" name="object 8"/>
            <p:cNvSpPr/>
            <p:nvPr/>
          </p:nvSpPr>
          <p:spPr>
            <a:xfrm>
              <a:off x="1122944" y="1175232"/>
              <a:ext cx="4776470" cy="5572760"/>
            </a:xfrm>
            <a:custGeom>
              <a:avLst/>
              <a:gdLst/>
              <a:ahLst/>
              <a:cxnLst/>
              <a:rect l="l" t="t" r="r" b="b"/>
              <a:pathLst>
                <a:path w="4776470" h="5572759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419864"/>
                  </a:lnTo>
                  <a:lnTo>
                    <a:pt x="2381" y="5507970"/>
                  </a:lnTo>
                  <a:lnTo>
                    <a:pt x="19050" y="5553214"/>
                  </a:lnTo>
                  <a:lnTo>
                    <a:pt x="64293" y="5569883"/>
                  </a:lnTo>
                  <a:lnTo>
                    <a:pt x="152400" y="5572264"/>
                  </a:lnTo>
                  <a:lnTo>
                    <a:pt x="4623904" y="5572264"/>
                  </a:lnTo>
                  <a:lnTo>
                    <a:pt x="4712011" y="5569883"/>
                  </a:lnTo>
                  <a:lnTo>
                    <a:pt x="4757254" y="5553214"/>
                  </a:lnTo>
                  <a:lnTo>
                    <a:pt x="4773923" y="5507970"/>
                  </a:lnTo>
                  <a:lnTo>
                    <a:pt x="4776304" y="541986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0E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22944" y="1175232"/>
              <a:ext cx="4776470" cy="5572760"/>
            </a:xfrm>
            <a:custGeom>
              <a:avLst/>
              <a:gdLst/>
              <a:ahLst/>
              <a:cxnLst/>
              <a:rect l="l" t="t" r="r" b="b"/>
              <a:pathLst>
                <a:path w="4776470" h="5572759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5419864"/>
                  </a:lnTo>
                  <a:lnTo>
                    <a:pt x="2381" y="5507970"/>
                  </a:lnTo>
                  <a:lnTo>
                    <a:pt x="19050" y="5553214"/>
                  </a:lnTo>
                  <a:lnTo>
                    <a:pt x="64293" y="5569883"/>
                  </a:lnTo>
                  <a:lnTo>
                    <a:pt x="152400" y="5572264"/>
                  </a:lnTo>
                  <a:lnTo>
                    <a:pt x="4623904" y="5572264"/>
                  </a:lnTo>
                  <a:lnTo>
                    <a:pt x="4712011" y="5569883"/>
                  </a:lnTo>
                  <a:lnTo>
                    <a:pt x="4757254" y="5553214"/>
                  </a:lnTo>
                  <a:lnTo>
                    <a:pt x="4773923" y="5507970"/>
                  </a:lnTo>
                  <a:lnTo>
                    <a:pt x="4776304" y="5419864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A271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423083" y="900010"/>
            <a:ext cx="4176395" cy="167640"/>
          </a:xfrm>
          <a:custGeom>
            <a:avLst/>
            <a:gdLst/>
            <a:ahLst/>
            <a:cxnLst/>
            <a:rect l="l" t="t" r="r" b="b"/>
            <a:pathLst>
              <a:path w="4176395" h="167640">
                <a:moveTo>
                  <a:pt x="4112501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4112501" y="167398"/>
                </a:lnTo>
                <a:lnTo>
                  <a:pt x="4149212" y="166406"/>
                </a:lnTo>
                <a:lnTo>
                  <a:pt x="4168063" y="159461"/>
                </a:lnTo>
                <a:lnTo>
                  <a:pt x="4175009" y="140609"/>
                </a:lnTo>
                <a:lnTo>
                  <a:pt x="4176001" y="103898"/>
                </a:lnTo>
                <a:lnTo>
                  <a:pt x="4176001" y="63500"/>
                </a:lnTo>
                <a:lnTo>
                  <a:pt x="4175009" y="26789"/>
                </a:lnTo>
                <a:lnTo>
                  <a:pt x="4168063" y="7937"/>
                </a:lnTo>
                <a:lnTo>
                  <a:pt x="4149212" y="992"/>
                </a:lnTo>
                <a:lnTo>
                  <a:pt x="4112501" y="0"/>
                </a:lnTo>
                <a:close/>
              </a:path>
            </a:pathLst>
          </a:custGeom>
          <a:solidFill>
            <a:srgbClr val="CAAF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67305" y="882027"/>
            <a:ext cx="4849495" cy="68776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16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6.4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Conditions for research on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endParaRPr sz="1000">
              <a:latin typeface="Palladio Uralic"/>
              <a:cs typeface="Palladio Uralic"/>
            </a:endParaRPr>
          </a:p>
          <a:p>
            <a:pPr algn="just" marL="1430655" marR="238760" indent="-1146175">
              <a:lnSpc>
                <a:spcPct val="129600"/>
              </a:lnSpc>
              <a:spcBef>
                <a:spcPts val="1045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Children can be included in research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if the situation, condition, disorder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or disease  fulfils one of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following</a:t>
            </a:r>
            <a:r>
              <a:rPr dirty="0" sz="9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conditions:</a:t>
            </a:r>
            <a:endParaRPr sz="900">
              <a:latin typeface="Palladio Uralic"/>
              <a:cs typeface="Palladio Uralic"/>
            </a:endParaRPr>
          </a:p>
          <a:p>
            <a:pPr algn="just" marL="319405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exclusively seen in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childhood.</a:t>
            </a:r>
            <a:endParaRPr sz="900">
              <a:latin typeface="Palladio Uralic"/>
              <a:cs typeface="Palladio Uralic"/>
            </a:endParaRPr>
          </a:p>
          <a:p>
            <a:pPr algn="just" marL="319405" marR="9144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Both adults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 are involved, but the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involved are likely to be  significantly different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both these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populations.</a:t>
            </a:r>
            <a:endParaRPr sz="900">
              <a:latin typeface="Palladio Uralic"/>
              <a:cs typeface="Palladio Uralic"/>
            </a:endParaRPr>
          </a:p>
          <a:p>
            <a:pPr algn="just" marL="319405" marR="9271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adults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similar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manner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similar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nature  in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terms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morbidity,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severity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mortality,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wherever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relevant,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adults  have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demonstrated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required degree of safety and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efficacy.</a:t>
            </a:r>
            <a:endParaRPr sz="900">
              <a:latin typeface="Palladio Uralic"/>
              <a:cs typeface="Palladio Uralic"/>
            </a:endParaRPr>
          </a:p>
          <a:p>
            <a:pPr algn="just" marL="319405" marR="9398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Test interventions are likely to be at least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advantageous to the individual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child </a:t>
            </a:r>
            <a:r>
              <a:rPr dirty="0" sz="900" spc="2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 available alternative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endParaRPr sz="900">
              <a:latin typeface="Palladio Uralic"/>
              <a:cs typeface="Palladio Uralic"/>
            </a:endParaRPr>
          </a:p>
          <a:p>
            <a:pPr algn="just" marL="319405" marR="9461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test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interventions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is 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intended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benefit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individual child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  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low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compared 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importance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knowledge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expected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be gained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(minor  increase over minimal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risk).</a:t>
            </a:r>
            <a:endParaRPr sz="900">
              <a:latin typeface="Palladio Uralic"/>
              <a:cs typeface="Palladio Uralic"/>
            </a:endParaRPr>
          </a:p>
          <a:p>
            <a:pPr algn="just" marL="319405" marR="9525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generally permitted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children if safety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 been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established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adult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likely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generated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cannot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means.</a:t>
            </a:r>
            <a:endParaRPr sz="900">
              <a:latin typeface="Palladio Uralic"/>
              <a:cs typeface="Palladio Uralic"/>
            </a:endParaRPr>
          </a:p>
          <a:p>
            <a:pPr algn="just" marL="319405" marR="8953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physiology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children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different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that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adults,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pharmacokinetics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many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age-dependent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based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maturation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metabolism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pathways. 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For example, children metabolize many drugs much more rapidly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compared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adults,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hence the dose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drug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 kg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body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weight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needs to be given, is much  higher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children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compared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adults.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absorption of drugs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varies with age.  Pharmacokinetics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toxicity profile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varies 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growth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maturation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infancy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adulthood.</a:t>
            </a:r>
            <a:endParaRPr sz="900">
              <a:latin typeface="Palladio Uralic"/>
              <a:cs typeface="Palladio Uralic"/>
            </a:endParaRPr>
          </a:p>
          <a:p>
            <a:pPr algn="just" marL="319405" marR="9398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adverse effects of many drugs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 different in children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compared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to  adults.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instance,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tetracyclines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cause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teeth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discoloration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young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children,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aspirin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associated with Reye’s syndrome in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children.</a:t>
            </a:r>
            <a:endParaRPr sz="900">
              <a:latin typeface="Palladio Uralic"/>
              <a:cs typeface="Palladio Uralic"/>
            </a:endParaRPr>
          </a:p>
          <a:p>
            <a:pPr algn="just" marL="319405" marR="9207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Age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delivery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vehicles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formulations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(e.g.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syrups)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needed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accurate,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safe,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palatable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administration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medicines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infants and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children.</a:t>
            </a:r>
            <a:endParaRPr sz="900">
              <a:latin typeface="Palladio Uralic"/>
              <a:cs typeface="Palladio Uralic"/>
            </a:endParaRPr>
          </a:p>
          <a:p>
            <a:pPr algn="just" marL="319405" marR="9271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pathophysiology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many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disorders 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dependent on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child’s growth,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development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adaptive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plasticity.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Examples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adaptive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changes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motor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following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perinatal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stroke.</a:t>
            </a:r>
            <a:endParaRPr sz="9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54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explains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simple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manner,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language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request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child’s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participate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called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objects,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wish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respected.  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failure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object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construed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likely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lifesaving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3762107"/>
            <a:ext cx="400050" cy="530225"/>
            <a:chOff x="6224394" y="3762107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376210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A27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7678" y="3978439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118168" y="1588833"/>
            <a:ext cx="4785995" cy="4413250"/>
            <a:chOff x="1118168" y="1588833"/>
            <a:chExt cx="4785995" cy="4413250"/>
          </a:xfrm>
        </p:grpSpPr>
        <p:sp>
          <p:nvSpPr>
            <p:cNvPr id="10" name="object 10"/>
            <p:cNvSpPr/>
            <p:nvPr/>
          </p:nvSpPr>
          <p:spPr>
            <a:xfrm>
              <a:off x="1122931" y="1593595"/>
              <a:ext cx="4776470" cy="4403725"/>
            </a:xfrm>
            <a:custGeom>
              <a:avLst/>
              <a:gdLst/>
              <a:ahLst/>
              <a:cxnLst/>
              <a:rect l="l" t="t" r="r" b="b"/>
              <a:pathLst>
                <a:path w="4776470" h="440372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251236"/>
                  </a:lnTo>
                  <a:lnTo>
                    <a:pt x="2381" y="4339342"/>
                  </a:lnTo>
                  <a:lnTo>
                    <a:pt x="19050" y="4384586"/>
                  </a:lnTo>
                  <a:lnTo>
                    <a:pt x="64293" y="4401254"/>
                  </a:lnTo>
                  <a:lnTo>
                    <a:pt x="152400" y="4403636"/>
                  </a:lnTo>
                  <a:lnTo>
                    <a:pt x="4623904" y="4403636"/>
                  </a:lnTo>
                  <a:lnTo>
                    <a:pt x="4712011" y="4401254"/>
                  </a:lnTo>
                  <a:lnTo>
                    <a:pt x="4757254" y="4384586"/>
                  </a:lnTo>
                  <a:lnTo>
                    <a:pt x="4773923" y="4339342"/>
                  </a:lnTo>
                  <a:lnTo>
                    <a:pt x="4776304" y="4251236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0E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22931" y="1593595"/>
              <a:ext cx="4776470" cy="4403725"/>
            </a:xfrm>
            <a:custGeom>
              <a:avLst/>
              <a:gdLst/>
              <a:ahLst/>
              <a:cxnLst/>
              <a:rect l="l" t="t" r="r" b="b"/>
              <a:pathLst>
                <a:path w="4776470" h="440372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251236"/>
                  </a:lnTo>
                  <a:lnTo>
                    <a:pt x="2381" y="4339342"/>
                  </a:lnTo>
                  <a:lnTo>
                    <a:pt x="19050" y="4384586"/>
                  </a:lnTo>
                  <a:lnTo>
                    <a:pt x="64293" y="4401254"/>
                  </a:lnTo>
                  <a:lnTo>
                    <a:pt x="152400" y="4403636"/>
                  </a:lnTo>
                  <a:lnTo>
                    <a:pt x="4623904" y="4403636"/>
                  </a:lnTo>
                  <a:lnTo>
                    <a:pt x="4712011" y="4401254"/>
                  </a:lnTo>
                  <a:lnTo>
                    <a:pt x="4757254" y="4384586"/>
                  </a:lnTo>
                  <a:lnTo>
                    <a:pt x="4773923" y="4339342"/>
                  </a:lnTo>
                  <a:lnTo>
                    <a:pt x="4776304" y="4251236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A271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765081" y="1341259"/>
            <a:ext cx="3492500" cy="155575"/>
          </a:xfrm>
          <a:custGeom>
            <a:avLst/>
            <a:gdLst/>
            <a:ahLst/>
            <a:cxnLst/>
            <a:rect l="l" t="t" r="r" b="b"/>
            <a:pathLst>
              <a:path w="3492500" h="155575">
                <a:moveTo>
                  <a:pt x="3428504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91732"/>
                </a:lnTo>
                <a:lnTo>
                  <a:pt x="992" y="128443"/>
                </a:lnTo>
                <a:lnTo>
                  <a:pt x="7937" y="147294"/>
                </a:lnTo>
                <a:lnTo>
                  <a:pt x="26789" y="154239"/>
                </a:lnTo>
                <a:lnTo>
                  <a:pt x="63500" y="155232"/>
                </a:lnTo>
                <a:lnTo>
                  <a:pt x="3428504" y="155232"/>
                </a:lnTo>
                <a:lnTo>
                  <a:pt x="3465215" y="154239"/>
                </a:lnTo>
                <a:lnTo>
                  <a:pt x="3484067" y="147294"/>
                </a:lnTo>
                <a:lnTo>
                  <a:pt x="3491012" y="128443"/>
                </a:lnTo>
                <a:lnTo>
                  <a:pt x="3492004" y="91732"/>
                </a:lnTo>
                <a:lnTo>
                  <a:pt x="3492004" y="63500"/>
                </a:lnTo>
                <a:lnTo>
                  <a:pt x="3491012" y="26789"/>
                </a:lnTo>
                <a:lnTo>
                  <a:pt x="3484067" y="7937"/>
                </a:lnTo>
                <a:lnTo>
                  <a:pt x="3465215" y="992"/>
                </a:lnTo>
                <a:lnTo>
                  <a:pt x="3428504" y="0"/>
                </a:lnTo>
                <a:close/>
              </a:path>
            </a:pathLst>
          </a:custGeom>
          <a:solidFill>
            <a:srgbClr val="CAAF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7305" y="527100"/>
            <a:ext cx="4851400" cy="723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 marL="12700" marR="635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dissent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disregarded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  prior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EC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obtained. Requirements of assent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6.6.</a:t>
            </a:r>
            <a:endParaRPr sz="1000">
              <a:latin typeface="Palladio Uralic"/>
              <a:cs typeface="Palladio Uralic"/>
            </a:endParaRPr>
          </a:p>
          <a:p>
            <a:pPr algn="ctr" marL="71755">
              <a:lnSpc>
                <a:spcPct val="100000"/>
              </a:lnSpc>
              <a:spcBef>
                <a:spcPts val="88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6.5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 of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parent/LAR</a:t>
            </a:r>
            <a:endParaRPr sz="1000">
              <a:latin typeface="Palladio Uralic"/>
              <a:cs typeface="Palladio Uralic"/>
            </a:endParaRPr>
          </a:p>
          <a:p>
            <a:pPr algn="just" marL="319405" marR="95250" indent="-180340">
              <a:lnSpc>
                <a:spcPct val="129600"/>
              </a:lnSpc>
              <a:spcBef>
                <a:spcPts val="819"/>
              </a:spcBef>
              <a:buAutoNum type="arabicPeriod"/>
              <a:tabLst>
                <a:tab pos="3200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determine if consent of one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both parents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 child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could be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enrolled.</a:t>
            </a:r>
            <a:endParaRPr sz="900">
              <a:latin typeface="Palladio Uralic"/>
              <a:cs typeface="Palladio Uralic"/>
            </a:endParaRPr>
          </a:p>
          <a:p>
            <a:pPr algn="just" marL="319405" marR="9461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Generally, consent from one parent/LAR may be considered sufficient for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research 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minimal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offers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direct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child.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Consent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parents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minimal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 and/or offers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 benefit to 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child.</a:t>
            </a:r>
            <a:endParaRPr sz="900">
              <a:latin typeface="Palladio Uralic"/>
              <a:cs typeface="Palladio Uralic"/>
            </a:endParaRPr>
          </a:p>
          <a:p>
            <a:pPr algn="just" marL="319405" marR="9398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Only one parent’s consent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acceptable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the other parent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deceased,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unknown,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incompetent,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reasonably available, or when only one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parent has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legal responsibility 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care and custody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child, irrespective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involved.</a:t>
            </a:r>
            <a:endParaRPr sz="900">
              <a:latin typeface="Palladio Uralic"/>
              <a:cs typeface="Palladio Uralic"/>
            </a:endParaRPr>
          </a:p>
          <a:p>
            <a:pPr algn="just" marL="319405" marR="94615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Whenever relevant,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protocol should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include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parent/LAR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 sheet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contains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effects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growth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development, psychological well-being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school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attendance, in addition to all  components described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sheet.</a:t>
            </a:r>
            <a:endParaRPr sz="900">
              <a:latin typeface="Palladio Uralic"/>
              <a:cs typeface="Palladio Uralic"/>
            </a:endParaRPr>
          </a:p>
          <a:p>
            <a:pPr algn="just" marL="319405" marR="95250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involves sensitive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issues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neglect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abuse of a child,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waive the requirement of obtaining parental/LAR consent and prescribe an  appropriate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mechanism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safeguard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interests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child.</a:t>
            </a:r>
            <a:endParaRPr sz="900">
              <a:latin typeface="Palladio Uralic"/>
              <a:cs typeface="Palladio Uralic"/>
            </a:endParaRPr>
          </a:p>
          <a:p>
            <a:pPr algn="just" marL="319405" marR="9398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Cognitively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impaired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children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developmental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disorders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most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populations.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fact,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parents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high  likelihood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misconception.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carefully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explained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parents so as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make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understand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proposed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900">
              <a:latin typeface="Palladio Uralic"/>
              <a:cs typeface="Palladio Uralic"/>
            </a:endParaRPr>
          </a:p>
          <a:p>
            <a:pPr algn="just" marL="319405" marR="93980" indent="-180340">
              <a:lnSpc>
                <a:spcPct val="129600"/>
              </a:lnSpc>
              <a:spcBef>
                <a:spcPts val="140"/>
              </a:spcBef>
              <a:buAutoNum type="arabicPeriod"/>
              <a:tabLst>
                <a:tab pos="3200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involving institutionalized children would require assent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child, consent  of parents/LAR, permission of the relevant institutional authorities (for example, for  research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school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setting: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child,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parents,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teacher,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principal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involved).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buChar char="•"/>
              <a:tabLst>
                <a:tab pos="372745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Content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assent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form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has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accordance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with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developmental</a:t>
            </a:r>
            <a:r>
              <a:rPr dirty="0" sz="10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level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maturity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enrolled and explained while considering</a:t>
            </a:r>
            <a:r>
              <a:rPr dirty="0" sz="1000" spc="-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differences in 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language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consistent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cognitive,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emotional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status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child.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simple and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child. Points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 form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given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below:</a:t>
            </a:r>
            <a:endParaRPr sz="1000">
              <a:latin typeface="Palladio Uralic"/>
              <a:cs typeface="Palladio Uralic"/>
            </a:endParaRPr>
          </a:p>
          <a:p>
            <a:pPr algn="just" lvl="1" marL="732155" indent="-360680">
              <a:lnSpc>
                <a:spcPct val="100000"/>
              </a:lnSpc>
              <a:spcBef>
                <a:spcPts val="635"/>
              </a:spcBef>
              <a:buFont typeface="Wingdings"/>
              <a:buChar char="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explanation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 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child;</a:t>
            </a:r>
            <a:endParaRPr sz="1000">
              <a:latin typeface="Palladio Uralic"/>
              <a:cs typeface="Palladio Uralic"/>
            </a:endParaRPr>
          </a:p>
          <a:p>
            <a:pPr algn="just" lvl="1" marL="732155" indent="-360680">
              <a:lnSpc>
                <a:spcPct val="100000"/>
              </a:lnSpc>
              <a:spcBef>
                <a:spcPts val="635"/>
              </a:spcBef>
              <a:buFont typeface="Wingdings"/>
              <a:buChar char="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explanation of what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including a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30">
                <a:solidFill>
                  <a:srgbClr val="231F20"/>
                </a:solidFill>
                <a:latin typeface="Palladio Uralic"/>
                <a:cs typeface="Palladio Uralic"/>
              </a:rPr>
              <a:t>description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6623276" y="0"/>
                </a:moveTo>
                <a:lnTo>
                  <a:pt x="0" y="0"/>
                </a:lnTo>
                <a:lnTo>
                  <a:pt x="0" y="216001"/>
                </a:lnTo>
                <a:lnTo>
                  <a:pt x="6623276" y="216001"/>
                </a:lnTo>
                <a:lnTo>
                  <a:pt x="6623276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06357" y="4139971"/>
            <a:ext cx="4785995" cy="2061845"/>
            <a:chOff x="1106357" y="4139971"/>
            <a:chExt cx="4785995" cy="2061845"/>
          </a:xfrm>
        </p:grpSpPr>
        <p:sp>
          <p:nvSpPr>
            <p:cNvPr id="7" name="object 7"/>
            <p:cNvSpPr/>
            <p:nvPr/>
          </p:nvSpPr>
          <p:spPr>
            <a:xfrm>
              <a:off x="1111120" y="4144733"/>
              <a:ext cx="4776470" cy="2052320"/>
            </a:xfrm>
            <a:custGeom>
              <a:avLst/>
              <a:gdLst/>
              <a:ahLst/>
              <a:cxnLst/>
              <a:rect l="l" t="t" r="r" b="b"/>
              <a:pathLst>
                <a:path w="4776470" h="2052320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899742"/>
                  </a:lnTo>
                  <a:lnTo>
                    <a:pt x="2381" y="1987848"/>
                  </a:lnTo>
                  <a:lnTo>
                    <a:pt x="19050" y="2033092"/>
                  </a:lnTo>
                  <a:lnTo>
                    <a:pt x="64293" y="2049760"/>
                  </a:lnTo>
                  <a:lnTo>
                    <a:pt x="152400" y="2052142"/>
                  </a:lnTo>
                  <a:lnTo>
                    <a:pt x="4623904" y="2052142"/>
                  </a:lnTo>
                  <a:lnTo>
                    <a:pt x="4712011" y="2049760"/>
                  </a:lnTo>
                  <a:lnTo>
                    <a:pt x="4757254" y="2033092"/>
                  </a:lnTo>
                  <a:lnTo>
                    <a:pt x="4773923" y="1987848"/>
                  </a:lnTo>
                  <a:lnTo>
                    <a:pt x="4776304" y="1899742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F0EC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11120" y="4144733"/>
              <a:ext cx="4776470" cy="2052320"/>
            </a:xfrm>
            <a:custGeom>
              <a:avLst/>
              <a:gdLst/>
              <a:ahLst/>
              <a:cxnLst/>
              <a:rect l="l" t="t" r="r" b="b"/>
              <a:pathLst>
                <a:path w="4776470" h="205232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899742"/>
                  </a:lnTo>
                  <a:lnTo>
                    <a:pt x="2381" y="1987848"/>
                  </a:lnTo>
                  <a:lnTo>
                    <a:pt x="19050" y="2033092"/>
                  </a:lnTo>
                  <a:lnTo>
                    <a:pt x="64293" y="2049760"/>
                  </a:lnTo>
                  <a:lnTo>
                    <a:pt x="152400" y="2052142"/>
                  </a:lnTo>
                  <a:lnTo>
                    <a:pt x="4623904" y="2052142"/>
                  </a:lnTo>
                  <a:lnTo>
                    <a:pt x="4712011" y="2049760"/>
                  </a:lnTo>
                  <a:lnTo>
                    <a:pt x="4757254" y="2033092"/>
                  </a:lnTo>
                  <a:lnTo>
                    <a:pt x="4773923" y="1987848"/>
                  </a:lnTo>
                  <a:lnTo>
                    <a:pt x="4776304" y="1899742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A271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771266" y="3872560"/>
            <a:ext cx="3456304" cy="151765"/>
          </a:xfrm>
          <a:custGeom>
            <a:avLst/>
            <a:gdLst/>
            <a:ahLst/>
            <a:cxnLst/>
            <a:rect l="l" t="t" r="r" b="b"/>
            <a:pathLst>
              <a:path w="3456304" h="151764">
                <a:moveTo>
                  <a:pt x="3405200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100406"/>
                </a:lnTo>
                <a:lnTo>
                  <a:pt x="793" y="129774"/>
                </a:lnTo>
                <a:lnTo>
                  <a:pt x="6350" y="144856"/>
                </a:lnTo>
                <a:lnTo>
                  <a:pt x="21431" y="150412"/>
                </a:lnTo>
                <a:lnTo>
                  <a:pt x="50800" y="151206"/>
                </a:lnTo>
                <a:lnTo>
                  <a:pt x="3405200" y="151206"/>
                </a:lnTo>
                <a:lnTo>
                  <a:pt x="3434568" y="150412"/>
                </a:lnTo>
                <a:lnTo>
                  <a:pt x="3449650" y="144856"/>
                </a:lnTo>
                <a:lnTo>
                  <a:pt x="3455206" y="129774"/>
                </a:lnTo>
                <a:lnTo>
                  <a:pt x="3456000" y="100406"/>
                </a:lnTo>
                <a:lnTo>
                  <a:pt x="3456000" y="50800"/>
                </a:lnTo>
                <a:lnTo>
                  <a:pt x="3455206" y="21431"/>
                </a:lnTo>
                <a:lnTo>
                  <a:pt x="3449650" y="6350"/>
                </a:lnTo>
                <a:lnTo>
                  <a:pt x="3434568" y="793"/>
                </a:lnTo>
                <a:lnTo>
                  <a:pt x="3405200" y="0"/>
                </a:lnTo>
                <a:close/>
              </a:path>
            </a:pathLst>
          </a:custGeom>
          <a:solidFill>
            <a:srgbClr val="CAAF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99" y="527100"/>
            <a:ext cx="5210175" cy="7192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10922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discomfort 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feel;</a:t>
            </a:r>
            <a:endParaRPr sz="1000">
              <a:latin typeface="Palladio Uralic"/>
              <a:cs typeface="Palladio Uralic"/>
            </a:endParaRPr>
          </a:p>
          <a:p>
            <a:pPr algn="just" marL="1092200" marR="5715" indent="-360045">
              <a:lnSpc>
                <a:spcPct val="129200"/>
              </a:lnSpc>
              <a:spcBef>
                <a:spcPts val="284"/>
              </a:spcBef>
              <a:buFont typeface="Wingdings"/>
              <a:buChar char=""/>
              <a:tabLst>
                <a:tab pos="109283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contact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approach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365">
                <a:solidFill>
                  <a:srgbClr val="231F20"/>
                </a:solidFill>
                <a:latin typeface="Palladio Uralic"/>
                <a:cs typeface="Palladio Uralic"/>
              </a:rPr>
              <a:t>she/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 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explanation;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algn="just" marL="1092200" marR="5715" indent="-36004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109283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paragraph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emphasizing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 can refuse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42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9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and if she/he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chooses to do so, the 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centre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compromised.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63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above list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exhaustive and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dealt with on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to case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Waiver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assent: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All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conditions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that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applicable to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waiver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informed </a:t>
            </a:r>
            <a:r>
              <a:rPr dirty="0" sz="1000" spc="3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in adults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apply for waiver of assent in children. See section 5.7 for  further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definitely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only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waiver  of assent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allowed.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However,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accepted only in  exceptional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assent/consent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failed.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cases,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obtained.</a:t>
            </a:r>
            <a:endParaRPr sz="1000">
              <a:latin typeface="Palladio Uralic"/>
              <a:cs typeface="Palladio Uralic"/>
            </a:endParaRPr>
          </a:p>
          <a:p>
            <a:pPr marL="1833880">
              <a:lnSpc>
                <a:spcPct val="100000"/>
              </a:lnSpc>
              <a:spcBef>
                <a:spcPts val="10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6.6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Considerations for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assent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Palladio Uralic"/>
              <a:cs typeface="Palladio Uralic"/>
            </a:endParaRPr>
          </a:p>
          <a:p>
            <a:pPr lvl="1" marL="667385" indent="-180340">
              <a:lnSpc>
                <a:spcPct val="100000"/>
              </a:lnSpc>
              <a:buChar char="•"/>
              <a:tabLst>
                <a:tab pos="668020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need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document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assent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children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below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7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years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age.</a:t>
            </a:r>
            <a:endParaRPr sz="900">
              <a:latin typeface="Times New Roman"/>
              <a:cs typeface="Times New Roman"/>
            </a:endParaRPr>
          </a:p>
          <a:p>
            <a:pPr lvl="1" marL="667385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668020" algn="l"/>
              </a:tabLst>
            </a:pP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children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years,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verbal/oral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assent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obtained</a:t>
            </a:r>
            <a:r>
              <a:rPr dirty="0" sz="900" spc="-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presence</a:t>
            </a:r>
            <a:endParaRPr sz="900">
              <a:latin typeface="Times New Roman"/>
              <a:cs typeface="Times New Roman"/>
            </a:endParaRPr>
          </a:p>
          <a:p>
            <a:pPr algn="just" marL="66738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parents/LAR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recorded.</a:t>
            </a:r>
            <a:endParaRPr sz="900">
              <a:latin typeface="Palladio Uralic"/>
              <a:cs typeface="Palladio Uralic"/>
            </a:endParaRPr>
          </a:p>
          <a:p>
            <a:pPr lvl="1" marL="66738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68020" algn="l"/>
              </a:tabLst>
            </a:pP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For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children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between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12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18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years,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written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assent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obtained.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This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assent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form</a:t>
            </a:r>
            <a:endParaRPr sz="900">
              <a:latin typeface="Times New Roman"/>
              <a:cs typeface="Times New Roman"/>
            </a:endParaRPr>
          </a:p>
          <a:p>
            <a:pPr algn="just" marL="66738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 has 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signed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parents/LAR.</a:t>
            </a:r>
            <a:endParaRPr sz="900">
              <a:latin typeface="Palladio Uralic"/>
              <a:cs typeface="Palladio Uralic"/>
            </a:endParaRPr>
          </a:p>
          <a:p>
            <a:pPr algn="just" lvl="1" marL="667385" marR="105410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66802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Adolescents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have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capacity to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give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consent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like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adults.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However,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as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they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have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attained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termed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assent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parents/LAR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obtained.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latter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will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affect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validity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waiver  of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adult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recorded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EC,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behavioural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IV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users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parental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 be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possible.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buAutoNum type="arabicPeriod" startAt="6"/>
              <a:tabLst>
                <a:tab pos="372745" algn="l"/>
              </a:tabLst>
            </a:pP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Research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involving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sexual minorities and sex</a:t>
            </a:r>
            <a:r>
              <a:rPr dirty="0" sz="1000" spc="-15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workers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 unique challenges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research on sexual minorities and sex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workers 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privacy, confidentiality, possibility of stigma, discrimination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exploitation resulting in increased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vulnerability.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dignity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provision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healthcare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circumstances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proposal, preferably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consultation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the proposal 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finalized.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0243" y="871726"/>
          <a:ext cx="4805045" cy="6910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655"/>
                <a:gridCol w="3637279"/>
                <a:gridCol w="499745"/>
              </a:tblGrid>
              <a:tr h="195213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15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10.9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Commercialization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1000" spc="-7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COI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50"/>
                        </a:lnSpc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117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0"/>
                </a:tc>
              </a:tr>
              <a:tr h="2328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10.10 Role of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team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genetic testing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1000" spc="-1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117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10.11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Quality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standards of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10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laboratory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117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10.12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Misuse of genetic</a:t>
                      </a:r>
                      <a:r>
                        <a:rPr dirty="0" sz="1000" spc="-7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technology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118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10.13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Genetic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diagnosis/testing and</a:t>
                      </a:r>
                      <a:r>
                        <a:rPr dirty="0" sz="10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screening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118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10.14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Gene</a:t>
                      </a:r>
                      <a:r>
                        <a:rPr dirty="0" sz="10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therapy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122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10.15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Use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newer</a:t>
                      </a:r>
                      <a:r>
                        <a:rPr dirty="0" sz="10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technologies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123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10.16 Research on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human</a:t>
                      </a:r>
                      <a:r>
                        <a:rPr dirty="0" sz="10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embryos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125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10.17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Foetal</a:t>
                      </a:r>
                      <a:r>
                        <a:rPr dirty="0" sz="10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autopsy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126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5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Section</a:t>
                      </a:r>
                      <a:r>
                        <a:rPr dirty="0" sz="1000" spc="-45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11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Biological </a:t>
                      </a:r>
                      <a:r>
                        <a:rPr dirty="0" sz="1000" spc="-5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materials, </a:t>
                      </a: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biobanking </a:t>
                      </a:r>
                      <a:r>
                        <a:rPr dirty="0" sz="1000" spc="-5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1000" spc="-2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datasets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127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11.1</a:t>
                      </a:r>
                      <a:r>
                        <a:rPr dirty="0" sz="1000" spc="1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Biobanking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127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11.2 Storage of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biospecimens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1000" spc="-9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data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2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their personal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identifiers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128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11.3 Ethical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issues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related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</a:t>
                      </a:r>
                      <a:r>
                        <a:rPr dirty="0" sz="10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donors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130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11.4 Ethical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issues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related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</a:t>
                      </a:r>
                      <a:r>
                        <a:rPr dirty="0" sz="10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132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11.5 Biological material/data in</a:t>
                      </a:r>
                      <a:r>
                        <a:rPr dirty="0" sz="1000" spc="-9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forensic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departments of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laboratories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134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11.6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Governance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10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biobank/biorepository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135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11.7 Special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issues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related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</a:t>
                      </a:r>
                      <a:r>
                        <a:rPr dirty="0" sz="10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datasets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135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11.8 Contingency</a:t>
                      </a:r>
                      <a:r>
                        <a:rPr dirty="0" sz="10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136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Section</a:t>
                      </a:r>
                      <a:r>
                        <a:rPr dirty="0" sz="1000" spc="-45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12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-5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Research </a:t>
                      </a: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during humanitarian emergencies </a:t>
                      </a:r>
                      <a:r>
                        <a:rPr dirty="0" sz="1000" spc="-5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1000" spc="-5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disasters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0066B3"/>
                          </a:solidFill>
                          <a:latin typeface="Palladio Uralic"/>
                          <a:cs typeface="Palladio Uralic"/>
                        </a:rPr>
                        <a:t>137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12.1 Pre-emptive research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preparation</a:t>
                      </a:r>
                      <a:r>
                        <a:rPr dirty="0" sz="1000" spc="-9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humanitarian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emergency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138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12.2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Informed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</a:t>
                      </a:r>
                      <a:r>
                        <a:rPr dirty="0" sz="10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requirements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138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12.3 Risk-minimization and</a:t>
                      </a:r>
                      <a:r>
                        <a:rPr dirty="0" sz="10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equitable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distribution of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benefits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10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139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12.4 Privacy and</a:t>
                      </a:r>
                      <a:r>
                        <a:rPr dirty="0" sz="10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confidentiality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139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12.5 Ethics review</a:t>
                      </a:r>
                      <a:r>
                        <a:rPr dirty="0" sz="10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procedures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140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232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12.6 Post research</a:t>
                      </a:r>
                      <a:r>
                        <a:rPr dirty="0" sz="10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140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  <a:tr h="195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19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12.7 Special</a:t>
                      </a:r>
                      <a:r>
                        <a:rPr dirty="0" sz="10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considerations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190"/>
                        </a:lnSpc>
                        <a:spcBef>
                          <a:spcPts val="24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140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115"/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4099" y="527100"/>
            <a:ext cx="563308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2479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 algn="just" lvl="2" marL="575310" marR="222250" indent="-360045">
              <a:lnSpc>
                <a:spcPct val="129200"/>
              </a:lnSpc>
              <a:spcBef>
                <a:spcPts val="950"/>
              </a:spcBef>
              <a:buAutoNum type="arabicPeriod" startAt="2"/>
              <a:tabLst>
                <a:tab pos="5759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advisable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representative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sexual minority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group/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lesbian/  gay/bisexual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transgender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(LGBT) community as 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special invitee/member 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participate in the meeting of the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research proposal involving these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3520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5759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suggest setting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community advisory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board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interface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researcher(s)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5425" indent="-360045">
              <a:lnSpc>
                <a:spcPct val="129200"/>
              </a:lnSpc>
              <a:spcBef>
                <a:spcPts val="284"/>
              </a:spcBef>
              <a:buAutoNum type="arabicPeriod" startAt="2"/>
              <a:tabLst>
                <a:tab pos="5759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LGBT community there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inhibitions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groups, so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separately.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2885" indent="-360045">
              <a:lnSpc>
                <a:spcPct val="129200"/>
              </a:lnSpc>
              <a:spcBef>
                <a:spcPts val="280"/>
              </a:spcBef>
              <a:buAutoNum type="arabicPeriod" startAt="2"/>
              <a:tabLst>
                <a:tab pos="5759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Peer educators or champions among the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LGBT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could be educated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sensitized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first.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turn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who 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understand them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better.</a:t>
            </a:r>
            <a:endParaRPr sz="1000">
              <a:latin typeface="Palladio Uralic"/>
              <a:cs typeface="Palladio Uralic"/>
            </a:endParaRPr>
          </a:p>
          <a:p>
            <a:pPr algn="just" lvl="1" marL="575945" indent="-360045">
              <a:lnSpc>
                <a:spcPct val="100000"/>
              </a:lnSpc>
              <a:spcBef>
                <a:spcPts val="635"/>
              </a:spcBef>
              <a:buAutoNum type="arabicPeriod" startAt="7"/>
              <a:tabLst>
                <a:tab pos="575945" algn="l"/>
              </a:tabLst>
            </a:pP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Research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among tribal</a:t>
            </a:r>
            <a:r>
              <a:rPr dirty="0" sz="1000" spc="-15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population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35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5759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preventive nature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to the tribal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0979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57594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approval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competent administrative authorities, like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tribal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welfare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commissioner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district collector,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taken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areas.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542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5759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Whenever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desirable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seek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government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functionaries/local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bodies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NGOs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work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closely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confidence.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4154" indent="-360045">
              <a:lnSpc>
                <a:spcPct val="128099"/>
              </a:lnSpc>
              <a:spcBef>
                <a:spcPts val="295"/>
              </a:spcBef>
              <a:buAutoNum type="arabicPeriod"/>
              <a:tabLst>
                <a:tab pos="5759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panchayat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exist,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leader,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culturally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authority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acceptable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serve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gatekeeper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enter and interact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sought.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4154" indent="-360045">
              <a:lnSpc>
                <a:spcPct val="127000"/>
              </a:lnSpc>
              <a:spcBef>
                <a:spcPts val="284"/>
              </a:spcBef>
              <a:buAutoNum type="arabicPeriod"/>
              <a:tabLst>
                <a:tab pos="5759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consultation with community elders and</a:t>
            </a:r>
            <a:r>
              <a:rPr dirty="0" sz="1000" spc="-1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local language/dialect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tribal 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presence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appropriate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witnesses.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5425" indent="-360045">
              <a:lnSpc>
                <a:spcPct val="127000"/>
              </a:lnSpc>
              <a:spcBef>
                <a:spcPts val="280"/>
              </a:spcBef>
              <a:buAutoNum type="arabicPeriod"/>
              <a:tabLst>
                <a:tab pos="5759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gatekeeper,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sought.</a:t>
            </a:r>
            <a:endParaRPr sz="1000">
              <a:latin typeface="Palladio Uralic"/>
              <a:cs typeface="Palladio Uralic"/>
            </a:endParaRPr>
          </a:p>
          <a:p>
            <a:pPr algn="just" lvl="2" marL="575310" marR="227965" indent="-360045">
              <a:lnSpc>
                <a:spcPct val="127000"/>
              </a:lnSpc>
              <a:spcBef>
                <a:spcPts val="285"/>
              </a:spcBef>
              <a:buAutoNum type="arabicPeriod"/>
              <a:tabLst>
                <a:tab pos="5759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inclusion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children,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pregnant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women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elderly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belonging to particularly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 groups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(PVTG).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25</a:t>
            </a:r>
            <a:endParaRPr baseline="60606" sz="825">
              <a:latin typeface="Palladio Uralic"/>
              <a:cs typeface="Palladio Uralic"/>
            </a:endParaRPr>
          </a:p>
          <a:p>
            <a:pPr algn="just" lvl="2" marL="575310" marR="224790" indent="-360045">
              <a:lnSpc>
                <a:spcPct val="127000"/>
              </a:lnSpc>
              <a:spcBef>
                <a:spcPts val="280"/>
              </a:spcBef>
              <a:buAutoNum type="arabicPeriod"/>
              <a:tabLst>
                <a:tab pos="5759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Benefit sharing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tribal group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ensured for any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 using  tribal knowledge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commercialization.</a:t>
            </a:r>
            <a:endParaRPr sz="1000">
              <a:latin typeface="Palladio Uralic"/>
              <a:cs typeface="Palladio Uralic"/>
            </a:endParaRPr>
          </a:p>
          <a:p>
            <a:pPr algn="just" lvl="1" marL="575310" marR="225425" indent="-360045">
              <a:lnSpc>
                <a:spcPct val="127000"/>
              </a:lnSpc>
              <a:spcBef>
                <a:spcPts val="285"/>
              </a:spcBef>
              <a:buAutoNum type="arabicPeriod" startAt="7"/>
              <a:tabLst>
                <a:tab pos="575945" algn="l"/>
              </a:tabLst>
            </a:pP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with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illness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or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cognitively</a:t>
            </a:r>
            <a:r>
              <a:rPr dirty="0" sz="1000" spc="-4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impaired/affected 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individuals</a:t>
            </a:r>
            <a:endParaRPr sz="1000">
              <a:latin typeface="Palladio Uralic"/>
              <a:cs typeface="Palladio Uralic"/>
            </a:endParaRPr>
          </a:p>
          <a:p>
            <a:pPr algn="just" marL="575310">
              <a:lnSpc>
                <a:spcPct val="100000"/>
              </a:lnSpc>
              <a:spcBef>
                <a:spcPts val="605"/>
              </a:spcBef>
            </a:pP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illness:</a:t>
            </a:r>
            <a:r>
              <a:rPr dirty="0" sz="1000" spc="-8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According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World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Organization,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disorders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comprise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Palladio Uralic"/>
              <a:cs typeface="Palladio Uralic"/>
            </a:endParaRPr>
          </a:p>
          <a:p>
            <a:pPr marL="215900">
              <a:lnSpc>
                <a:spcPct val="100000"/>
              </a:lnSpc>
              <a:tabLst>
                <a:tab pos="52851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spc="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65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3762107"/>
            <a:ext cx="400050" cy="530225"/>
            <a:chOff x="6224394" y="376210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376210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A27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678" y="3978439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6623276" y="0"/>
                </a:moveTo>
                <a:lnTo>
                  <a:pt x="0" y="0"/>
                </a:lnTo>
                <a:lnTo>
                  <a:pt x="0" y="216001"/>
                </a:lnTo>
                <a:lnTo>
                  <a:pt x="6623276" y="216001"/>
                </a:lnTo>
                <a:lnTo>
                  <a:pt x="6623276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499" y="527100"/>
            <a:ext cx="5327650" cy="7262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17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 algn="just" marL="422909" marR="68580">
              <a:lnSpc>
                <a:spcPct val="127000"/>
              </a:lnSpc>
              <a:spcBef>
                <a:spcPts val="9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broad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range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problems,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symptoms.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generally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characterized  by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combination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abnormal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thoughts, emotions, behaviour and relationships  with others.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According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Healthcare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2017,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26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“mental illness”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substantial disorder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thinking, mood,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perception, orientation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or memory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grossly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impairs judgment,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capacity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recognize reality or 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ordinary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demands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life, mental conditions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abuse of alcohol  and drugs,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does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 mental retardation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condition of arrested or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incomplete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development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mind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person,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specially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characterized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subnormality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intelligence. Presence of a mental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 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synonymous with incapacity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1000">
              <a:latin typeface="Palladio Uralic"/>
              <a:cs typeface="Palladio Uralic"/>
            </a:endParaRPr>
          </a:p>
          <a:p>
            <a:pPr algn="just" marL="422909" marR="68580">
              <a:lnSpc>
                <a:spcPct val="127000"/>
              </a:lnSpc>
              <a:spcBef>
                <a:spcPts val="280"/>
              </a:spcBef>
            </a:pP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Cognitively affected </a:t>
            </a:r>
            <a:r>
              <a:rPr dirty="0" sz="1000" spc="10" b="1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15" b="1">
                <a:solidFill>
                  <a:srgbClr val="231F20"/>
                </a:solidFill>
                <a:latin typeface="Palladio Uralic"/>
                <a:cs typeface="Palladio Uralic"/>
              </a:rPr>
              <a:t>impaired: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Conscious mental activities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thinking,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understanding,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learning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remembering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defined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cognition.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Those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whom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these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activities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fully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functional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regarded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cognitively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impaired.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individuals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groups include people who are without full intellectual potential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(intellectually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disabled,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previously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called mentally retarded),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unconscious,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suffering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number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neuropsychological disorders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dementia or delirium,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cannot  fully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comprehend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temporarily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permanently.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sources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reasons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cognitive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impairment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ability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give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young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(children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yet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develop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cognitive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abilities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consent);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extreme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pain;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influence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medication,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illicit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alcohol;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retardation;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traumatic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brain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injury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(that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causes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unconsciousness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cognitive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impairment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conscious).</a:t>
            </a:r>
            <a:endParaRPr sz="1000">
              <a:latin typeface="Palladio Uralic"/>
              <a:cs typeface="Palladio Uralic"/>
            </a:endParaRPr>
          </a:p>
          <a:p>
            <a:pPr algn="just" lvl="2" marL="422909" marR="71755" indent="-360045">
              <a:lnSpc>
                <a:spcPct val="127000"/>
              </a:lnSpc>
              <a:spcBef>
                <a:spcPts val="285"/>
              </a:spcBef>
              <a:buAutoNum type="arabicPeriod"/>
              <a:tabLst>
                <a:tab pos="4235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psychiatric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to cause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to  themselves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</a:t>
            </a:r>
            <a:endParaRPr sz="1000">
              <a:latin typeface="Palladio Uralic"/>
              <a:cs typeface="Palladio Uralic"/>
            </a:endParaRPr>
          </a:p>
          <a:p>
            <a:pPr algn="just" lvl="3" marL="782955" marR="71755" indent="-360045">
              <a:lnSpc>
                <a:spcPct val="127000"/>
              </a:lnSpc>
              <a:spcBef>
                <a:spcPts val="280"/>
              </a:spcBef>
              <a:buChar char="•"/>
              <a:tabLst>
                <a:tab pos="783590" algn="l"/>
              </a:tabLst>
            </a:pP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During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informed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consent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process,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prospective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must</a:t>
            </a:r>
            <a:r>
              <a:rPr dirty="0" sz="10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informed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how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will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address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 suicidal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ideation or other  risks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to themselves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</a:t>
            </a:r>
            <a:endParaRPr sz="1000">
              <a:latin typeface="Palladio Uralic"/>
              <a:cs typeface="Palladio Uralic"/>
            </a:endParaRPr>
          </a:p>
          <a:p>
            <a:pPr algn="just" lvl="3" marL="782955" marR="71120" indent="-360045">
              <a:lnSpc>
                <a:spcPct val="127000"/>
              </a:lnSpc>
              <a:spcBef>
                <a:spcPts val="285"/>
              </a:spcBef>
              <a:buChar char="•"/>
              <a:tabLst>
                <a:tab pos="7835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It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be disclosed to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the participant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that </a:t>
            </a:r>
            <a:r>
              <a:rPr dirty="0" sz="1000" spc="95">
                <a:solidFill>
                  <a:srgbClr val="231F20"/>
                </a:solidFill>
                <a:latin typeface="Times New Roman"/>
                <a:cs typeface="Times New Roman"/>
              </a:rPr>
              <a:t>her/his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confidentiality </a:t>
            </a:r>
            <a:r>
              <a:rPr dirty="0" sz="1000" spc="75">
                <a:solidFill>
                  <a:srgbClr val="231F20"/>
                </a:solidFill>
                <a:latin typeface="Times New Roman"/>
                <a:cs typeface="Times New Roman"/>
              </a:rPr>
              <a:t>may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be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breached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reporting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family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members,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police,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authorities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  have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admitted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expression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thoughts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self 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</a:t>
            </a:r>
            <a:endParaRPr sz="1000">
              <a:latin typeface="Palladio Uralic"/>
              <a:cs typeface="Palladio Uralic"/>
            </a:endParaRPr>
          </a:p>
          <a:p>
            <a:pPr algn="just" lvl="3" marL="782955" marR="70485" indent="-360045">
              <a:lnSpc>
                <a:spcPct val="127000"/>
              </a:lnSpc>
              <a:spcBef>
                <a:spcPts val="284"/>
              </a:spcBef>
              <a:buChar char="•"/>
              <a:tabLst>
                <a:tab pos="783590" algn="l"/>
              </a:tabLst>
            </a:pP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While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some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interventions,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like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hospitalization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treatment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dirty="0" sz="1000" spc="65">
                <a:solidFill>
                  <a:srgbClr val="231F20"/>
                </a:solidFill>
                <a:latin typeface="Times New Roman"/>
                <a:cs typeface="Times New Roman"/>
              </a:rPr>
              <a:t>suicidality/ 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homicidal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ideas,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primarily for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participants’ own benefit,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they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perceive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refuse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0" y="216001"/>
                </a:moveTo>
                <a:lnTo>
                  <a:pt x="6622923" y="216001"/>
                </a:lnTo>
                <a:lnTo>
                  <a:pt x="662292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208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732155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study if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 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required.</a:t>
            </a:r>
            <a:endParaRPr sz="10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spcBef>
                <a:spcPts val="60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Interventions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should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be </a:t>
            </a: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short </a:t>
            </a:r>
            <a:r>
              <a:rPr dirty="0" sz="1000" spc="55">
                <a:solidFill>
                  <a:srgbClr val="231F20"/>
                </a:solidFill>
                <a:latin typeface="Times New Roman"/>
                <a:cs typeface="Times New Roman"/>
              </a:rPr>
              <a:t>duration,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least restrictive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as </a:t>
            </a:r>
            <a:r>
              <a:rPr dirty="0" sz="1000" spc="40">
                <a:solidFill>
                  <a:srgbClr val="231F20"/>
                </a:solidFill>
                <a:latin typeface="Times New Roman"/>
                <a:cs typeface="Times New Roman"/>
              </a:rPr>
              <a:t>possible</a:t>
            </a:r>
            <a:r>
              <a:rPr dirty="0" sz="1000" spc="2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algn="just" marL="732155">
              <a:lnSpc>
                <a:spcPct val="100000"/>
              </a:lnSpc>
              <a:spcBef>
                <a:spcPts val="32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invoked only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relevant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laws.</a:t>
            </a:r>
            <a:endParaRPr sz="1000">
              <a:latin typeface="Palladio Uralic"/>
              <a:cs typeface="Palladio Uralic"/>
            </a:endParaRPr>
          </a:p>
          <a:p>
            <a:pPr algn="just" marL="732155" marR="6350" indent="-360045">
              <a:lnSpc>
                <a:spcPct val="127000"/>
              </a:lnSpc>
              <a:spcBef>
                <a:spcPts val="284"/>
              </a:spcBef>
              <a:buChar char="•"/>
              <a:tabLst>
                <a:tab pos="732790" algn="l"/>
              </a:tabLst>
            </a:pP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Some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designs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reduce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violate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human</a:t>
            </a:r>
            <a:r>
              <a:rPr dirty="0" sz="10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231F20"/>
                </a:solidFill>
                <a:latin typeface="Times New Roman"/>
                <a:cs typeface="Times New Roman"/>
              </a:rPr>
              <a:t>participant</a:t>
            </a:r>
            <a:r>
              <a:rPr dirty="0" sz="10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imes New Roman"/>
                <a:cs typeface="Times New Roman"/>
              </a:rPr>
              <a:t>protections/rights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specific requirements of 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resorting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 in order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achieve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objectives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Types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described in Box 9.5.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very carefully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6350" indent="-360045">
              <a:lnSpc>
                <a:spcPct val="127000"/>
              </a:lnSpc>
              <a:spcBef>
                <a:spcPts val="280"/>
              </a:spcBef>
              <a:buAutoNum type="arabicPeriod" startAt="9"/>
              <a:tabLst>
                <a:tab pos="372745" algn="l"/>
              </a:tabLst>
            </a:pP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Individuals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who have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diminished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autonomy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due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to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dependency or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being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under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a  hierarchical</a:t>
            </a:r>
            <a:r>
              <a:rPr dirty="0" sz="1000" spc="-1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system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70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reviewing protocols that include students, employees, subordinates, defence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services personnel, healthcare workers, institutionalized individuals, under trials,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prisoners,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others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following:</a:t>
            </a:r>
            <a:endParaRPr sz="1000">
              <a:latin typeface="Palladio Uralic"/>
              <a:cs typeface="Palladio Uralic"/>
            </a:endParaRPr>
          </a:p>
          <a:p>
            <a:pPr lvl="2" marL="372110" marR="5080" indent="-360045">
              <a:lnSpc>
                <a:spcPct val="1270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Enrolling participants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described above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specifically pertinent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merely a matter 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convenience.</a:t>
            </a:r>
            <a:endParaRPr sz="1000">
              <a:latin typeface="Palladio Uralic"/>
              <a:cs typeface="Palladio Uralic"/>
            </a:endParaRPr>
          </a:p>
          <a:p>
            <a:pPr lvl="2" marL="372110" marR="7620" indent="-360045">
              <a:lnSpc>
                <a:spcPct val="1270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hierarchical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disagree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extra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autonomy.</a:t>
            </a:r>
            <a:endParaRPr sz="1000">
              <a:latin typeface="Palladio Uralic"/>
              <a:cs typeface="Palladio Uralic"/>
            </a:endParaRPr>
          </a:p>
          <a:p>
            <a:pPr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deny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later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withdraw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 without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negative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repercussions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her/his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care.</a:t>
            </a:r>
            <a:endParaRPr sz="1000">
              <a:latin typeface="Palladio Uralic"/>
              <a:cs typeface="Palladio Uralic"/>
            </a:endParaRPr>
          </a:p>
          <a:p>
            <a:pPr lvl="2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to avoid coercion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being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 institution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hierarchy should 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protocol.</a:t>
            </a:r>
            <a:endParaRPr sz="1000">
              <a:latin typeface="Palladio Uralic"/>
              <a:cs typeface="Palladio Uralic"/>
            </a:endParaRPr>
          </a:p>
          <a:p>
            <a:pPr marL="37211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Section 5 for informed 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10"/>
              <a:tabLst>
                <a:tab pos="372745" algn="l"/>
              </a:tabLst>
            </a:pP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Patients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who are terminally</a:t>
            </a:r>
            <a:r>
              <a:rPr dirty="0" sz="1000" spc="-20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ill</a:t>
            </a:r>
            <a:endParaRPr sz="1000">
              <a:latin typeface="Palladio Uralic"/>
              <a:cs typeface="Palladio Uralic"/>
            </a:endParaRPr>
          </a:p>
          <a:p>
            <a:pPr algn="just" marL="372110" marR="6985">
              <a:lnSpc>
                <a:spcPct val="129200"/>
              </a:lnSpc>
              <a:spcBef>
                <a:spcPts val="280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Terminally ill patients or patients who are in search of new interventions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having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exhausted all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ready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for  any 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 them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ray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hope. 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are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 that  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deny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 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is not yet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validated.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misconception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protocols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recruitment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monitoring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done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detect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earliest.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Benefit-risk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 should be performed considering perception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potential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67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3762107"/>
            <a:ext cx="400050" cy="530225"/>
            <a:chOff x="6224394" y="376210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376210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A27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678" y="3978439"/>
              <a:ext cx="73037" cy="111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684" cy="216535"/>
          </a:xfrm>
          <a:custGeom>
            <a:avLst/>
            <a:gdLst/>
            <a:ahLst/>
            <a:cxnLst/>
            <a:rect l="l" t="t" r="r" b="b"/>
            <a:pathLst>
              <a:path w="6623684" h="216534">
                <a:moveTo>
                  <a:pt x="6623276" y="0"/>
                </a:moveTo>
                <a:lnTo>
                  <a:pt x="0" y="0"/>
                </a:lnTo>
                <a:lnTo>
                  <a:pt x="0" y="216001"/>
                </a:lnTo>
                <a:lnTo>
                  <a:pt x="6623276" y="216001"/>
                </a:lnTo>
                <a:lnTo>
                  <a:pt x="6623276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A271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3350" cy="4298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Vulnerability</a:t>
            </a:r>
            <a:endParaRPr sz="1050">
              <a:latin typeface="Palladio Uralic"/>
              <a:cs typeface="Palladio Uralic"/>
            </a:endParaRPr>
          </a:p>
          <a:p>
            <a:pPr algn="just" marL="372110" marR="7620" indent="-36004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6.10.4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post-trial access 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medication, especially if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beneficial to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11"/>
              <a:tabLst>
                <a:tab pos="372745" algn="l"/>
              </a:tabLst>
            </a:pPr>
            <a:r>
              <a:rPr dirty="0" sz="1000" b="1">
                <a:solidFill>
                  <a:srgbClr val="A271B0"/>
                </a:solidFill>
                <a:latin typeface="Palladio Uralic"/>
                <a:cs typeface="Palladio Uralic"/>
              </a:rPr>
              <a:t>Other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15" b="1">
                <a:solidFill>
                  <a:srgbClr val="A271B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A271B0"/>
                </a:solidFill>
                <a:latin typeface="Palladio Uralic"/>
                <a:cs typeface="Palladio Uralic"/>
              </a:rPr>
              <a:t>groups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4"/>
              </a:spcBef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groups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economically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disadvantaged,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homeless,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refugees, migrants,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persons 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populations in conflict zones, riot areas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disaster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situations. Additional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precautions should be taken to avoid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exploitation/retaliation/  reward/credits and other inducements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recruited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Autonomy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already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compromised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inclusion.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satisfy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themselves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justification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 the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proceedings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suggested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earlier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strictly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followed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documented. There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coercion or incentive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participation. A person’s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refusal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should 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respected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 should be no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penalization.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762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examine  risk minimization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strategies.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3799" y="1880793"/>
            <a:ext cx="5353050" cy="6238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435609" marR="81280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4362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research/study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prospectively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assigns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groups of humans to one or more health-related intervention(s) to evaluate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 on health outcomes. The intervention could be drugs, vaccines, biosimilars,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biologics,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phytopharmaceuticals,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radiopharmaceuticals,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agents,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  interventions,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socio-behavioural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interventions,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technologies,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devices,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surgical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techniques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interventions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 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medicine,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marL="435609" marR="82550">
              <a:lnSpc>
                <a:spcPct val="129200"/>
              </a:lnSpc>
              <a:spcBef>
                <a:spcPts val="280"/>
              </a:spcBef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trials are usually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well-controlled studies. They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design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allows </a:t>
            </a:r>
            <a:r>
              <a:rPr dirty="0" sz="1000" spc="2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comparison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treated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investigational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product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(IP)/any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intervention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(receiving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comparator),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IP/intervention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determined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differentiated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effects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influences,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spontaneous change, placebo effect, concomitant treatment/intervention or  observer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expectations.</a:t>
            </a:r>
            <a:endParaRPr sz="1000">
              <a:latin typeface="Palladio Uralic"/>
              <a:cs typeface="Palladio Uralic"/>
            </a:endParaRPr>
          </a:p>
          <a:p>
            <a:pPr algn="just" marL="435609" marR="8128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amended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Schedule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(2005)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Rules,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1945,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  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systematic study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generate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for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discovering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verifying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pharmacological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(including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pharmacodynamic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pharmacokinetic) and/or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 with the objectives determining safety  and/or efficacy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academic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as per GSR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313 (E) dated 16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March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2016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27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intended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 purposes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respect of approved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formulations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indication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route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administration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  new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dosage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licensing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per the prescribed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procedures.</a:t>
            </a:r>
            <a:endParaRPr sz="1000">
              <a:latin typeface="Palladio Uralic"/>
              <a:cs typeface="Palladio Uralic"/>
            </a:endParaRPr>
          </a:p>
          <a:p>
            <a:pPr algn="just" lvl="1" marL="4362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36245" algn="l"/>
              </a:tabLst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guidelines</a:t>
            </a:r>
            <a:endParaRPr sz="1000">
              <a:latin typeface="Palladio Uralic"/>
              <a:cs typeface="Palladio Uralic"/>
            </a:endParaRPr>
          </a:p>
          <a:p>
            <a:pPr algn="just" lvl="2" marL="435609" marR="838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362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planned,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reported in a manner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dignity, rights, safety and well-being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protected.</a:t>
            </a:r>
            <a:endParaRPr sz="1000">
              <a:latin typeface="Palladio Uralic"/>
              <a:cs typeface="Palladio Uralic"/>
            </a:endParaRPr>
          </a:p>
          <a:p>
            <a:pPr algn="just" lvl="2" marL="435609" marR="8382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362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initiated,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foreseeable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inconveniences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weighed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against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(direct or indirect)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 society.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justify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Palladio Uralic"/>
              <a:cs typeface="Palladio Uralic"/>
            </a:endParaRPr>
          </a:p>
          <a:p>
            <a:pPr marL="76200">
              <a:lnSpc>
                <a:spcPct val="100000"/>
              </a:lnSpc>
              <a:tabLst>
                <a:tab pos="51454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spc="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spc="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474" y="1409662"/>
            <a:ext cx="4837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5" b="1">
                <a:solidFill>
                  <a:srgbClr val="00A1CB"/>
                </a:solidFill>
                <a:latin typeface="Verdana"/>
                <a:cs typeface="Verdana"/>
              </a:rPr>
              <a:t>CLINICAL </a:t>
            </a:r>
            <a:r>
              <a:rPr dirty="0" sz="1800" spc="-459" b="1">
                <a:solidFill>
                  <a:srgbClr val="00A1CB"/>
                </a:solidFill>
                <a:latin typeface="Verdana"/>
                <a:cs typeface="Verdana"/>
              </a:rPr>
              <a:t>TRIALS </a:t>
            </a:r>
            <a:r>
              <a:rPr dirty="0" sz="1800" spc="-490" b="1">
                <a:solidFill>
                  <a:srgbClr val="00A1CB"/>
                </a:solidFill>
                <a:latin typeface="Verdana"/>
                <a:cs typeface="Verdana"/>
              </a:rPr>
              <a:t>OF </a:t>
            </a:r>
            <a:r>
              <a:rPr dirty="0" sz="1800" spc="-484" b="1">
                <a:solidFill>
                  <a:srgbClr val="00A1CB"/>
                </a:solidFill>
                <a:latin typeface="Verdana"/>
                <a:cs typeface="Verdana"/>
              </a:rPr>
              <a:t>DRUGS </a:t>
            </a:r>
            <a:r>
              <a:rPr dirty="0" sz="1800" spc="-509" b="1">
                <a:solidFill>
                  <a:srgbClr val="00A1CB"/>
                </a:solidFill>
                <a:latin typeface="Verdana"/>
                <a:cs typeface="Verdana"/>
              </a:rPr>
              <a:t>AND </a:t>
            </a:r>
            <a:r>
              <a:rPr dirty="0" sz="1800" spc="-505" b="1">
                <a:solidFill>
                  <a:srgbClr val="00A1CB"/>
                </a:solidFill>
                <a:latin typeface="Verdana"/>
                <a:cs typeface="Verdana"/>
              </a:rPr>
              <a:t>OTHER</a:t>
            </a:r>
            <a:r>
              <a:rPr dirty="0" sz="1800" spc="-455" b="1">
                <a:solidFill>
                  <a:srgbClr val="00A1CB"/>
                </a:solidFill>
                <a:latin typeface="Verdana"/>
                <a:cs typeface="Verdana"/>
              </a:rPr>
              <a:t> </a:t>
            </a:r>
            <a:r>
              <a:rPr dirty="0" sz="1800" spc="-500" b="1">
                <a:solidFill>
                  <a:srgbClr val="00A1CB"/>
                </a:solidFill>
                <a:latin typeface="Verdana"/>
                <a:cs typeface="Verdana"/>
              </a:rPr>
              <a:t>INTERVENTIONS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5992" y="900010"/>
            <a:ext cx="2088514" cy="234315"/>
          </a:xfrm>
          <a:custGeom>
            <a:avLst/>
            <a:gdLst/>
            <a:ahLst/>
            <a:cxnLst/>
            <a:rect l="l" t="t" r="r" b="b"/>
            <a:pathLst>
              <a:path w="2088515" h="234315">
                <a:moveTo>
                  <a:pt x="0" y="233997"/>
                </a:moveTo>
                <a:lnTo>
                  <a:pt x="2088007" y="233997"/>
                </a:lnTo>
                <a:lnTo>
                  <a:pt x="2088007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00292" y="911275"/>
            <a:ext cx="817244" cy="20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1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150" b="1">
                <a:solidFill>
                  <a:srgbClr val="FFFFFF"/>
                </a:solidFill>
                <a:latin typeface="Palladio Uralic"/>
                <a:cs typeface="Palladio Uralic"/>
              </a:rPr>
              <a:t>7</a:t>
            </a:r>
            <a:endParaRPr sz="11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9199" y="527100"/>
            <a:ext cx="531749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234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6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lvl="2" marL="428625" marR="55880" indent="-360045">
              <a:lnSpc>
                <a:spcPct val="129200"/>
              </a:lnSpc>
              <a:spcBef>
                <a:spcPts val="950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GCP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Declaration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Helsinki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(2013 or later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versions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(2017),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Cosmetics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(1940),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Rules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(1945),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amendments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(including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Schedule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Y), and other relevant regulations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wherever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7150" indent="-36004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429259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participant’s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 or decline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take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respected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her/his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refusal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affect routine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3975" indent="-360045">
              <a:lnSpc>
                <a:spcPct val="129200"/>
              </a:lnSpc>
              <a:spcBef>
                <a:spcPts val="284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all times, the privacy of a participant must be maintained and any information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gathered from the participant be kept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strictly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5244" indent="-36004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Therapeutic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misconception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potential participants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(for example,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having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co-investigator who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the primary treating physician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consent).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6515" indent="-36004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 least one member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the qualifications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adequate  research experience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subject on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trial 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7785" indent="-36004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29259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All clinical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approved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 that is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constituted and functions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applicable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 algn="just" lvl="2" marL="428625" indent="-360680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regulatory approvals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required).</a:t>
            </a:r>
            <a:endParaRPr sz="1000">
              <a:latin typeface="Palladio Uralic"/>
              <a:cs typeface="Palladio Uralic"/>
            </a:endParaRPr>
          </a:p>
          <a:p>
            <a:pPr algn="just" lvl="2" marL="428625" indent="-360680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Trial Registry -India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(CTRI).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28</a:t>
            </a:r>
            <a:endParaRPr baseline="60606" sz="825">
              <a:latin typeface="Palladio Uralic"/>
              <a:cs typeface="Palladio Uralic"/>
            </a:endParaRPr>
          </a:p>
          <a:p>
            <a:pPr algn="just" lvl="2" marL="428625" marR="57150" indent="-36004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 informed consent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research 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 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performed.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6515" indent="-36004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undertaken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 justification and with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 participant protections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place.</a:t>
            </a:r>
            <a:endParaRPr sz="1000">
              <a:latin typeface="Palladio Uralic"/>
              <a:cs typeface="Palladio Uralic"/>
            </a:endParaRPr>
          </a:p>
          <a:p>
            <a:pPr algn="just" lvl="2" marL="428625" indent="-360680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Procedures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every aspect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trial should 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implemented.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6515" indent="-36004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29259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reported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regulators  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(within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24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hours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due analysis report in 14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days).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5880" indent="-360045">
              <a:lnSpc>
                <a:spcPct val="129200"/>
              </a:lnSpc>
              <a:spcBef>
                <a:spcPts val="285"/>
              </a:spcBef>
              <a:buAutoNum type="arabicPeriod" startAt="3"/>
              <a:tabLst>
                <a:tab pos="429259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Free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irrespective of relatedness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till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whichever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earlier.</a:t>
            </a:r>
            <a:endParaRPr sz="1000">
              <a:latin typeface="Palladio Uralic"/>
              <a:cs typeface="Palladio Uralic"/>
            </a:endParaRPr>
          </a:p>
          <a:p>
            <a:pPr algn="just" lvl="2" marL="428625" indent="-360680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addition,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compensation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SAE is proven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endParaRPr sz="1000">
              <a:latin typeface="Palladio Uralic"/>
              <a:cs typeface="Palladio Uralic"/>
            </a:endParaRPr>
          </a:p>
          <a:p>
            <a:pPr algn="just" lvl="2" marL="428625" marR="56515" indent="-360045">
              <a:lnSpc>
                <a:spcPct val="129200"/>
              </a:lnSpc>
              <a:spcBef>
                <a:spcPts val="280"/>
              </a:spcBef>
              <a:buAutoNum type="arabicPeriod" startAt="3"/>
              <a:tabLst>
                <a:tab pos="429259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Ancillary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non-study/trial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 illnesses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arising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period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 or reference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facilities,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Palladio Uralic"/>
              <a:cs typeface="Palladio Uralic"/>
            </a:endParaRPr>
          </a:p>
          <a:p>
            <a:pPr algn="just" marL="50800">
              <a:lnSpc>
                <a:spcPct val="100000"/>
              </a:lnSpc>
              <a:tabLst>
                <a:tab pos="2816225" algn="l"/>
              </a:tabLst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70	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62416" y="2974047"/>
            <a:ext cx="4899660" cy="4482465"/>
            <a:chOff x="862416" y="2974047"/>
            <a:chExt cx="4899660" cy="4482465"/>
          </a:xfrm>
        </p:grpSpPr>
        <p:sp>
          <p:nvSpPr>
            <p:cNvPr id="10" name="object 10"/>
            <p:cNvSpPr/>
            <p:nvPr/>
          </p:nvSpPr>
          <p:spPr>
            <a:xfrm>
              <a:off x="867178" y="2978810"/>
              <a:ext cx="4890135" cy="4472940"/>
            </a:xfrm>
            <a:custGeom>
              <a:avLst/>
              <a:gdLst/>
              <a:ahLst/>
              <a:cxnLst/>
              <a:rect l="l" t="t" r="r" b="b"/>
              <a:pathLst>
                <a:path w="4890135" h="4472940">
                  <a:moveTo>
                    <a:pt x="473725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320082"/>
                  </a:lnTo>
                  <a:lnTo>
                    <a:pt x="2381" y="4408189"/>
                  </a:lnTo>
                  <a:lnTo>
                    <a:pt x="19050" y="4453432"/>
                  </a:lnTo>
                  <a:lnTo>
                    <a:pt x="64293" y="4470101"/>
                  </a:lnTo>
                  <a:lnTo>
                    <a:pt x="152400" y="4472482"/>
                  </a:lnTo>
                  <a:lnTo>
                    <a:pt x="4737252" y="4472482"/>
                  </a:lnTo>
                  <a:lnTo>
                    <a:pt x="4825358" y="4470101"/>
                  </a:lnTo>
                  <a:lnTo>
                    <a:pt x="4870602" y="4453432"/>
                  </a:lnTo>
                  <a:lnTo>
                    <a:pt x="4887271" y="4408189"/>
                  </a:lnTo>
                  <a:lnTo>
                    <a:pt x="4889652" y="4320082"/>
                  </a:lnTo>
                  <a:lnTo>
                    <a:pt x="4889652" y="152400"/>
                  </a:lnTo>
                  <a:lnTo>
                    <a:pt x="4887271" y="64293"/>
                  </a:lnTo>
                  <a:lnTo>
                    <a:pt x="4870602" y="19050"/>
                  </a:lnTo>
                  <a:lnTo>
                    <a:pt x="4825358" y="2381"/>
                  </a:lnTo>
                  <a:lnTo>
                    <a:pt x="4737252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67178" y="2978810"/>
              <a:ext cx="4890135" cy="4472940"/>
            </a:xfrm>
            <a:custGeom>
              <a:avLst/>
              <a:gdLst/>
              <a:ahLst/>
              <a:cxnLst/>
              <a:rect l="l" t="t" r="r" b="b"/>
              <a:pathLst>
                <a:path w="4890135" h="447294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320082"/>
                  </a:lnTo>
                  <a:lnTo>
                    <a:pt x="2381" y="4408189"/>
                  </a:lnTo>
                  <a:lnTo>
                    <a:pt x="19050" y="4453432"/>
                  </a:lnTo>
                  <a:lnTo>
                    <a:pt x="64293" y="4470101"/>
                  </a:lnTo>
                  <a:lnTo>
                    <a:pt x="152400" y="4472482"/>
                  </a:lnTo>
                  <a:lnTo>
                    <a:pt x="4737252" y="4472482"/>
                  </a:lnTo>
                  <a:lnTo>
                    <a:pt x="4825358" y="4470101"/>
                  </a:lnTo>
                  <a:lnTo>
                    <a:pt x="4870602" y="4453432"/>
                  </a:lnTo>
                  <a:lnTo>
                    <a:pt x="4887271" y="4408189"/>
                  </a:lnTo>
                  <a:lnTo>
                    <a:pt x="4889652" y="4320082"/>
                  </a:lnTo>
                  <a:lnTo>
                    <a:pt x="4889652" y="152400"/>
                  </a:lnTo>
                  <a:lnTo>
                    <a:pt x="4887271" y="64293"/>
                  </a:lnTo>
                  <a:lnTo>
                    <a:pt x="4870602" y="19050"/>
                  </a:lnTo>
                  <a:lnTo>
                    <a:pt x="4825358" y="2381"/>
                  </a:lnTo>
                  <a:lnTo>
                    <a:pt x="4737252" y="0"/>
                  </a:lnTo>
                  <a:lnTo>
                    <a:pt x="152400" y="0"/>
                  </a:lnTo>
                  <a:close/>
                </a:path>
              </a:pathLst>
            </a:custGeom>
            <a:ln w="9524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872002" y="2710916"/>
            <a:ext cx="2880360" cy="147955"/>
          </a:xfrm>
          <a:custGeom>
            <a:avLst/>
            <a:gdLst/>
            <a:ahLst/>
            <a:cxnLst/>
            <a:rect l="l" t="t" r="r" b="b"/>
            <a:pathLst>
              <a:path w="2880360" h="147955">
                <a:moveTo>
                  <a:pt x="2829204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6799"/>
                </a:lnTo>
                <a:lnTo>
                  <a:pt x="793" y="126168"/>
                </a:lnTo>
                <a:lnTo>
                  <a:pt x="6350" y="141249"/>
                </a:lnTo>
                <a:lnTo>
                  <a:pt x="21431" y="146805"/>
                </a:lnTo>
                <a:lnTo>
                  <a:pt x="50800" y="147599"/>
                </a:lnTo>
                <a:lnTo>
                  <a:pt x="2829204" y="147599"/>
                </a:lnTo>
                <a:lnTo>
                  <a:pt x="2858573" y="146805"/>
                </a:lnTo>
                <a:lnTo>
                  <a:pt x="2873654" y="141249"/>
                </a:lnTo>
                <a:lnTo>
                  <a:pt x="2879210" y="126168"/>
                </a:lnTo>
                <a:lnTo>
                  <a:pt x="2880004" y="96799"/>
                </a:lnTo>
                <a:lnTo>
                  <a:pt x="2880004" y="50800"/>
                </a:lnTo>
                <a:lnTo>
                  <a:pt x="2879210" y="21431"/>
                </a:lnTo>
                <a:lnTo>
                  <a:pt x="2873654" y="6350"/>
                </a:lnTo>
                <a:lnTo>
                  <a:pt x="2858573" y="793"/>
                </a:lnTo>
                <a:lnTo>
                  <a:pt x="2829204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7299" y="527100"/>
            <a:ext cx="5210810" cy="725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7.1.18 Institutional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 for insurance coverage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or unrelated illnesses (ancillary care) and compensation wherever deemed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 by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2"/>
              <a:tabLst>
                <a:tab pos="37274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drug/vaccine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development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broad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development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vaccine,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(referred  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IP)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range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  can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shown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simultaneously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effective,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extent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benefit–risk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relationship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drug development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7.1.</a:t>
            </a:r>
            <a:endParaRPr sz="1000">
              <a:latin typeface="Palladio Uralic"/>
              <a:cs typeface="Palladio Uralic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Palladio Uralic"/>
              <a:buAutoNum type="arabicPeriod"/>
            </a:pPr>
            <a:endParaRPr sz="1450">
              <a:latin typeface="Palladio Uralic"/>
              <a:cs typeface="Palladio Uralic"/>
            </a:endParaRPr>
          </a:p>
          <a:p>
            <a:pPr algn="ctr" marR="297815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Phases 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development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Palladio Uralic"/>
              <a:cs typeface="Palladio Uralic"/>
            </a:endParaRPr>
          </a:p>
          <a:p>
            <a:pPr algn="just" marL="2409190">
              <a:lnSpc>
                <a:spcPct val="100000"/>
              </a:lnSpc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0</a:t>
            </a:r>
            <a:endParaRPr sz="900">
              <a:latin typeface="Palladio Uralic"/>
              <a:cs typeface="Palladio Uralic"/>
            </a:endParaRPr>
          </a:p>
          <a:p>
            <a:pPr algn="just" marL="264160" marR="257175">
              <a:lnSpc>
                <a:spcPct val="129600"/>
              </a:lnSpc>
              <a:spcBef>
                <a:spcPts val="14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0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exploratory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find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investigational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new  drug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(IND)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modulate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intended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target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beings,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identify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distribution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body,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describe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metabolism.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very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limited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exposure,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has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intent.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early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development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allows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less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preclinical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lower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doses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than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required  for a conventional Phase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invariably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 regulatory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900">
              <a:latin typeface="Palladio Uralic"/>
              <a:cs typeface="Palladio Uralic"/>
            </a:endParaRPr>
          </a:p>
          <a:p>
            <a:pPr algn="just" marL="2415540">
              <a:lnSpc>
                <a:spcPct val="100000"/>
              </a:lnSpc>
              <a:spcBef>
                <a:spcPts val="465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endParaRPr sz="900">
              <a:latin typeface="Palladio Uralic"/>
              <a:cs typeface="Palladio Uralic"/>
            </a:endParaRPr>
          </a:p>
          <a:p>
            <a:pPr algn="just" marL="264160" marR="256540">
              <a:lnSpc>
                <a:spcPct val="129600"/>
              </a:lnSpc>
              <a:spcBef>
                <a:spcPts val="14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starts with the initial administration of an investigational new drug/vaccine into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humans.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usually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non-therapeutic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objectives.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conducted  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healthy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patients,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significant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toxicity,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 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cytotoxic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drugs.</a:t>
            </a:r>
            <a:endParaRPr sz="900">
              <a:latin typeface="Palladio Uralic"/>
              <a:cs typeface="Palladio Uralic"/>
            </a:endParaRPr>
          </a:p>
          <a:p>
            <a:pPr algn="just" marL="264160">
              <a:lnSpc>
                <a:spcPct val="100000"/>
              </a:lnSpc>
              <a:spcBef>
                <a:spcPts val="464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 conducted in Phase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typically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involve:</a:t>
            </a:r>
            <a:endParaRPr sz="900">
              <a:latin typeface="Palladio Uralic"/>
              <a:cs typeface="Palladio Uralic"/>
            </a:endParaRPr>
          </a:p>
          <a:p>
            <a:pPr algn="just" lvl="3" marL="624205" indent="-180340">
              <a:lnSpc>
                <a:spcPct val="100000"/>
              </a:lnSpc>
              <a:spcBef>
                <a:spcPts val="459"/>
              </a:spcBef>
              <a:buAutoNum type="alphaLcParenR"/>
              <a:tabLst>
                <a:tab pos="6248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estimation of initial safety and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tolerability;</a:t>
            </a:r>
            <a:endParaRPr sz="900">
              <a:latin typeface="Palladio Uralic"/>
              <a:cs typeface="Palladio Uralic"/>
            </a:endParaRPr>
          </a:p>
          <a:p>
            <a:pPr algn="just" lvl="3" marL="624205" indent="-180340">
              <a:lnSpc>
                <a:spcPct val="100000"/>
              </a:lnSpc>
              <a:spcBef>
                <a:spcPts val="459"/>
              </a:spcBef>
              <a:buAutoNum type="alphaLcParenR"/>
              <a:tabLst>
                <a:tab pos="6248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pharmacokinetics;</a:t>
            </a:r>
            <a:endParaRPr sz="900">
              <a:latin typeface="Palladio Uralic"/>
              <a:cs typeface="Palladio Uralic"/>
            </a:endParaRPr>
          </a:p>
          <a:p>
            <a:pPr algn="just" lvl="3" marL="624205" marR="257175" indent="-180340">
              <a:lnSpc>
                <a:spcPct val="129600"/>
              </a:lnSpc>
              <a:spcBef>
                <a:spcPts val="145"/>
              </a:spcBef>
              <a:buAutoNum type="alphaLcParenR"/>
              <a:tabLst>
                <a:tab pos="624840" algn="l"/>
              </a:tabLst>
            </a:pP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assessment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pharmacodynamics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(biological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effects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vaccines);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early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measurement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drug activity (including immunogenicity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vaccines).</a:t>
            </a:r>
            <a:endParaRPr sz="900">
              <a:latin typeface="Palladio Uralic"/>
              <a:cs typeface="Palladio Uralic"/>
            </a:endParaRPr>
          </a:p>
          <a:p>
            <a:pPr algn="just" marL="2393315">
              <a:lnSpc>
                <a:spcPct val="100000"/>
              </a:lnSpc>
              <a:spcBef>
                <a:spcPts val="459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II</a:t>
            </a:r>
            <a:endParaRPr sz="900">
              <a:latin typeface="Palladio Uralic"/>
              <a:cs typeface="Palladio Uralic"/>
            </a:endParaRPr>
          </a:p>
          <a:p>
            <a:pPr algn="just" marL="264160" marR="255904">
              <a:lnSpc>
                <a:spcPct val="129600"/>
              </a:lnSpc>
              <a:spcBef>
                <a:spcPts val="14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II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starts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initiation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aim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explore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therapeutic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efficacy (immunogenicity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vaccines)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patients/participants.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 are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conducted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 a group of patients or participants who are selected according to relatively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narrow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criteria, and are closely monitored. Early studies in Phase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designed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estimate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dose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response. Later studies 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planned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confirm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dose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response.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850">
              <a:latin typeface="Palladio Uralic"/>
              <a:cs typeface="Palladio Uralic"/>
            </a:endParaRPr>
          </a:p>
          <a:p>
            <a:pPr algn="r" marR="163195">
              <a:lnSpc>
                <a:spcPct val="100000"/>
              </a:lnSpc>
            </a:pPr>
            <a:r>
              <a:rPr dirty="0" sz="1000" i="1">
                <a:solidFill>
                  <a:srgbClr val="231F20"/>
                </a:solidFill>
                <a:latin typeface="Palladio Uralic"/>
                <a:cs typeface="Palladio Uralic"/>
              </a:rPr>
              <a:t>(Contd.)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0255" y="527100"/>
            <a:ext cx="293560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2416" y="900010"/>
            <a:ext cx="4899660" cy="4862195"/>
            <a:chOff x="862416" y="900010"/>
            <a:chExt cx="4899660" cy="4862195"/>
          </a:xfrm>
        </p:grpSpPr>
        <p:sp>
          <p:nvSpPr>
            <p:cNvPr id="8" name="object 8"/>
            <p:cNvSpPr/>
            <p:nvPr/>
          </p:nvSpPr>
          <p:spPr>
            <a:xfrm>
              <a:off x="867178" y="904773"/>
              <a:ext cx="4890135" cy="4852670"/>
            </a:xfrm>
            <a:custGeom>
              <a:avLst/>
              <a:gdLst/>
              <a:ahLst/>
              <a:cxnLst/>
              <a:rect l="l" t="t" r="r" b="b"/>
              <a:pathLst>
                <a:path w="4890135" h="4852670">
                  <a:moveTo>
                    <a:pt x="473725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699762"/>
                  </a:lnTo>
                  <a:lnTo>
                    <a:pt x="2381" y="4787868"/>
                  </a:lnTo>
                  <a:lnTo>
                    <a:pt x="19050" y="4833112"/>
                  </a:lnTo>
                  <a:lnTo>
                    <a:pt x="64293" y="4849780"/>
                  </a:lnTo>
                  <a:lnTo>
                    <a:pt x="152400" y="4852162"/>
                  </a:lnTo>
                  <a:lnTo>
                    <a:pt x="4737252" y="4852162"/>
                  </a:lnTo>
                  <a:lnTo>
                    <a:pt x="4825358" y="4849780"/>
                  </a:lnTo>
                  <a:lnTo>
                    <a:pt x="4870602" y="4833112"/>
                  </a:lnTo>
                  <a:lnTo>
                    <a:pt x="4887271" y="4787868"/>
                  </a:lnTo>
                  <a:lnTo>
                    <a:pt x="4889652" y="4699762"/>
                  </a:lnTo>
                  <a:lnTo>
                    <a:pt x="4889652" y="152400"/>
                  </a:lnTo>
                  <a:lnTo>
                    <a:pt x="4887271" y="64293"/>
                  </a:lnTo>
                  <a:lnTo>
                    <a:pt x="4870602" y="19050"/>
                  </a:lnTo>
                  <a:lnTo>
                    <a:pt x="4825358" y="2381"/>
                  </a:lnTo>
                  <a:lnTo>
                    <a:pt x="4737252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67178" y="904773"/>
              <a:ext cx="4890135" cy="4852670"/>
            </a:xfrm>
            <a:custGeom>
              <a:avLst/>
              <a:gdLst/>
              <a:ahLst/>
              <a:cxnLst/>
              <a:rect l="l" t="t" r="r" b="b"/>
              <a:pathLst>
                <a:path w="4890135" h="4852670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699762"/>
                  </a:lnTo>
                  <a:lnTo>
                    <a:pt x="2381" y="4787868"/>
                  </a:lnTo>
                  <a:lnTo>
                    <a:pt x="19050" y="4833112"/>
                  </a:lnTo>
                  <a:lnTo>
                    <a:pt x="64293" y="4849780"/>
                  </a:lnTo>
                  <a:lnTo>
                    <a:pt x="152400" y="4852162"/>
                  </a:lnTo>
                  <a:lnTo>
                    <a:pt x="4737252" y="4852162"/>
                  </a:lnTo>
                  <a:lnTo>
                    <a:pt x="4825358" y="4849780"/>
                  </a:lnTo>
                  <a:lnTo>
                    <a:pt x="4870602" y="4833112"/>
                  </a:lnTo>
                  <a:lnTo>
                    <a:pt x="4887271" y="4787868"/>
                  </a:lnTo>
                  <a:lnTo>
                    <a:pt x="4889652" y="4699762"/>
                  </a:lnTo>
                  <a:lnTo>
                    <a:pt x="4889652" y="152400"/>
                  </a:lnTo>
                  <a:lnTo>
                    <a:pt x="4887271" y="64293"/>
                  </a:lnTo>
                  <a:lnTo>
                    <a:pt x="4870602" y="19050"/>
                  </a:lnTo>
                  <a:lnTo>
                    <a:pt x="4825358" y="2381"/>
                  </a:lnTo>
                  <a:lnTo>
                    <a:pt x="4737252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07299" y="865200"/>
            <a:ext cx="5211445" cy="680529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III</a:t>
            </a:r>
            <a:endParaRPr sz="900">
              <a:latin typeface="Palladio Uralic"/>
              <a:cs typeface="Palladio Uralic"/>
            </a:endParaRPr>
          </a:p>
          <a:p>
            <a:pPr algn="just" marL="264160" marR="259079">
              <a:lnSpc>
                <a:spcPct val="129600"/>
              </a:lnSpc>
              <a:spcBef>
                <a:spcPts val="14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III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begins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initiation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objective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demonstrate  or confirm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therapeutic benefit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rate (in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vaccines). Such studies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are:</a:t>
            </a:r>
            <a:endParaRPr sz="900">
              <a:latin typeface="Palladio Uralic"/>
              <a:cs typeface="Palladio Uralic"/>
            </a:endParaRPr>
          </a:p>
          <a:p>
            <a:pPr algn="just" marL="624205" marR="257810" indent="-180340">
              <a:lnSpc>
                <a:spcPct val="129600"/>
              </a:lnSpc>
              <a:spcBef>
                <a:spcPts val="145"/>
              </a:spcBef>
              <a:buAutoNum type="alphaLcParenR"/>
              <a:tabLst>
                <a:tab pos="624840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designed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confirm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evidence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II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efficacy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 a drug or vaccine for use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intended indication and recipient</a:t>
            </a:r>
            <a:r>
              <a:rPr dirty="0" sz="9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population;</a:t>
            </a:r>
            <a:endParaRPr sz="900">
              <a:latin typeface="Palladio Uralic"/>
              <a:cs typeface="Palladio Uralic"/>
            </a:endParaRPr>
          </a:p>
          <a:p>
            <a:pPr algn="just" marL="624205" marR="259079" indent="-180340">
              <a:lnSpc>
                <a:spcPct val="129600"/>
              </a:lnSpc>
              <a:spcBef>
                <a:spcPts val="140"/>
              </a:spcBef>
              <a:buAutoNum type="alphaLcParenR"/>
              <a:tabLst>
                <a:tab pos="6248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planned to provide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adequate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basis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impact on clinical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practice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for obtaining  marketing approval, where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applicable;</a:t>
            </a:r>
            <a:endParaRPr sz="900">
              <a:latin typeface="Palladio Uralic"/>
              <a:cs typeface="Palladio Uralic"/>
            </a:endParaRPr>
          </a:p>
          <a:p>
            <a:pPr algn="just" marL="624205" marR="256540" indent="-180340">
              <a:lnSpc>
                <a:spcPct val="129600"/>
              </a:lnSpc>
              <a:spcBef>
                <a:spcPts val="145"/>
              </a:spcBef>
              <a:buAutoNum type="alphaLcParenR"/>
              <a:tabLst>
                <a:tab pos="6248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conducted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to explore new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an already marketed drug for a new indication,  dosage form, dosage regimen, or route of administration. If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 are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intended  for ultimate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commercial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drug,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require regulatory approval. Research  on off label use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comes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category. See section 7.16.4 for further details;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algn="just" marL="624205" indent="-180340">
              <a:lnSpc>
                <a:spcPct val="100000"/>
              </a:lnSpc>
              <a:spcBef>
                <a:spcPts val="459"/>
              </a:spcBef>
              <a:buAutoNum type="alphaLcParenR"/>
              <a:tabLst>
                <a:tab pos="6248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planned as bridging trials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pivotal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trials.</a:t>
            </a:r>
            <a:endParaRPr sz="9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IV</a:t>
            </a:r>
            <a:endParaRPr sz="900">
              <a:latin typeface="Palladio Uralic"/>
              <a:cs typeface="Palladio Uralic"/>
            </a:endParaRPr>
          </a:p>
          <a:p>
            <a:pPr algn="just" marL="264160" marR="258445">
              <a:lnSpc>
                <a:spcPct val="129600"/>
              </a:lnSpc>
              <a:spcBef>
                <a:spcPts val="14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Phase IV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begins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after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product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approval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intervention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approved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indications.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optimizing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product.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They  may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include:</a:t>
            </a:r>
            <a:endParaRPr sz="900">
              <a:latin typeface="Palladio Uralic"/>
              <a:cs typeface="Palladio Uralic"/>
            </a:endParaRPr>
          </a:p>
          <a:p>
            <a:pPr algn="just" marL="624205" marR="258445" indent="-180340">
              <a:lnSpc>
                <a:spcPct val="129600"/>
              </a:lnSpc>
              <a:spcBef>
                <a:spcPts val="140"/>
              </a:spcBef>
              <a:buAutoNum type="alphaLcParenR"/>
              <a:tabLst>
                <a:tab pos="6248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post-marketing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surveillance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practice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monitoring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product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it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 been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released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market;</a:t>
            </a:r>
            <a:endParaRPr sz="900">
              <a:latin typeface="Palladio Uralic"/>
              <a:cs typeface="Palladio Uralic"/>
            </a:endParaRPr>
          </a:p>
          <a:p>
            <a:pPr algn="just" marL="624205" marR="257175" indent="-180340">
              <a:lnSpc>
                <a:spcPct val="129600"/>
              </a:lnSpc>
              <a:spcBef>
                <a:spcPts val="145"/>
              </a:spcBef>
              <a:buAutoNum type="alphaLcParenR"/>
              <a:tabLst>
                <a:tab pos="6248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IV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assess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safety,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tolerability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effectiveness  of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marketed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product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prescribed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usual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manner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accordance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terms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marketing authorization,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as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efficacy and safety in special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populations.</a:t>
            </a:r>
            <a:endParaRPr sz="900">
              <a:latin typeface="Palladio Uralic"/>
              <a:cs typeface="Palladio Uralic"/>
            </a:endParaRPr>
          </a:p>
          <a:p>
            <a:pPr algn="just" marL="624205" marR="254000" indent="-180340">
              <a:lnSpc>
                <a:spcPct val="129600"/>
              </a:lnSpc>
              <a:spcBef>
                <a:spcPts val="140"/>
              </a:spcBef>
              <a:buAutoNum type="alphaLcParenR"/>
              <a:tabLst>
                <a:tab pos="624840" algn="l"/>
              </a:tabLst>
            </a:pP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outcomes research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aim to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effectiveness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efficiency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intervention after its introduction for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use;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900">
              <a:latin typeface="Palladio Uralic"/>
              <a:cs typeface="Palladio Uralic"/>
            </a:endParaRPr>
          </a:p>
          <a:p>
            <a:pPr algn="just" marL="624205" marR="255270" indent="-180340">
              <a:lnSpc>
                <a:spcPct val="129600"/>
              </a:lnSpc>
              <a:spcBef>
                <a:spcPts val="140"/>
              </a:spcBef>
              <a:buAutoNum type="alphaLcParenR"/>
              <a:tabLst>
                <a:tab pos="624840" algn="l"/>
              </a:tabLst>
            </a:pP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registries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–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which propose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maintain data about patients with certain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shared 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characteristics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received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particular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(for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example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stent)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that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collects ongoing and supporting data over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on well-defined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outcomes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interest.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7.2.2 Ethical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considerations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scientifically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sound.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researcher, institution,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regulatory authority (if applicable) are responsible  for ethical conduct of a study. Before any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initiated, adequate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preclinical investigations or previous clinical studies should be generated and be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sufficient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indicate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acceptably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safe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proposed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investigation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humans.</a:t>
            </a:r>
            <a:endParaRPr sz="1000">
              <a:latin typeface="Palladio Uralic"/>
              <a:cs typeface="Palladio Uralic"/>
            </a:endParaRPr>
          </a:p>
          <a:p>
            <a:pPr algn="just" marL="372110" marR="5715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ambit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5" name="object 5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085910" y="5415279"/>
            <a:ext cx="4782820" cy="1711325"/>
            <a:chOff x="1085910" y="5415279"/>
            <a:chExt cx="4782820" cy="1711325"/>
          </a:xfrm>
        </p:grpSpPr>
        <p:sp>
          <p:nvSpPr>
            <p:cNvPr id="8" name="object 8"/>
            <p:cNvSpPr/>
            <p:nvPr/>
          </p:nvSpPr>
          <p:spPr>
            <a:xfrm>
              <a:off x="1089085" y="5418454"/>
              <a:ext cx="4776470" cy="1704975"/>
            </a:xfrm>
            <a:custGeom>
              <a:avLst/>
              <a:gdLst/>
              <a:ahLst/>
              <a:cxnLst/>
              <a:rect l="l" t="t" r="r" b="b"/>
              <a:pathLst>
                <a:path w="4776470" h="170497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552536"/>
                  </a:lnTo>
                  <a:lnTo>
                    <a:pt x="2381" y="1640643"/>
                  </a:lnTo>
                  <a:lnTo>
                    <a:pt x="19050" y="1685886"/>
                  </a:lnTo>
                  <a:lnTo>
                    <a:pt x="64293" y="1702555"/>
                  </a:lnTo>
                  <a:lnTo>
                    <a:pt x="152400" y="1704936"/>
                  </a:lnTo>
                  <a:lnTo>
                    <a:pt x="4623904" y="1704936"/>
                  </a:lnTo>
                  <a:lnTo>
                    <a:pt x="4712011" y="1702555"/>
                  </a:lnTo>
                  <a:lnTo>
                    <a:pt x="4757254" y="1685886"/>
                  </a:lnTo>
                  <a:lnTo>
                    <a:pt x="4773923" y="1640643"/>
                  </a:lnTo>
                  <a:lnTo>
                    <a:pt x="4776304" y="1552536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085" y="5418454"/>
              <a:ext cx="4776470" cy="1704975"/>
            </a:xfrm>
            <a:custGeom>
              <a:avLst/>
              <a:gdLst/>
              <a:ahLst/>
              <a:cxnLst/>
              <a:rect l="l" t="t" r="r" b="b"/>
              <a:pathLst>
                <a:path w="4776470" h="170497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552536"/>
                  </a:lnTo>
                  <a:lnTo>
                    <a:pt x="2381" y="1640643"/>
                  </a:lnTo>
                  <a:lnTo>
                    <a:pt x="19050" y="1685886"/>
                  </a:lnTo>
                  <a:lnTo>
                    <a:pt x="64293" y="1702555"/>
                  </a:lnTo>
                  <a:lnTo>
                    <a:pt x="152400" y="1704936"/>
                  </a:lnTo>
                  <a:lnTo>
                    <a:pt x="4623904" y="1704936"/>
                  </a:lnTo>
                  <a:lnTo>
                    <a:pt x="4712011" y="1702555"/>
                  </a:lnTo>
                  <a:lnTo>
                    <a:pt x="4757254" y="1685886"/>
                  </a:lnTo>
                  <a:lnTo>
                    <a:pt x="4773923" y="1640643"/>
                  </a:lnTo>
                  <a:lnTo>
                    <a:pt x="4776304" y="1552536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63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515234" y="5142610"/>
            <a:ext cx="3924300" cy="147955"/>
          </a:xfrm>
          <a:custGeom>
            <a:avLst/>
            <a:gdLst/>
            <a:ahLst/>
            <a:cxnLst/>
            <a:rect l="l" t="t" r="r" b="b"/>
            <a:pathLst>
              <a:path w="3924300" h="147954">
                <a:moveTo>
                  <a:pt x="3873195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6799"/>
                </a:lnTo>
                <a:lnTo>
                  <a:pt x="793" y="126168"/>
                </a:lnTo>
                <a:lnTo>
                  <a:pt x="6350" y="141249"/>
                </a:lnTo>
                <a:lnTo>
                  <a:pt x="21431" y="146805"/>
                </a:lnTo>
                <a:lnTo>
                  <a:pt x="50800" y="147599"/>
                </a:lnTo>
                <a:lnTo>
                  <a:pt x="3873195" y="147599"/>
                </a:lnTo>
                <a:lnTo>
                  <a:pt x="3902563" y="146805"/>
                </a:lnTo>
                <a:lnTo>
                  <a:pt x="3917645" y="141249"/>
                </a:lnTo>
                <a:lnTo>
                  <a:pt x="3923201" y="126168"/>
                </a:lnTo>
                <a:lnTo>
                  <a:pt x="3923995" y="96799"/>
                </a:lnTo>
                <a:lnTo>
                  <a:pt x="3923995" y="50800"/>
                </a:lnTo>
                <a:lnTo>
                  <a:pt x="3923201" y="21431"/>
                </a:lnTo>
                <a:lnTo>
                  <a:pt x="3917645" y="6350"/>
                </a:lnTo>
                <a:lnTo>
                  <a:pt x="3902563" y="793"/>
                </a:lnTo>
                <a:lnTo>
                  <a:pt x="3873195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527100"/>
            <a:ext cx="521462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marL="372110" marR="10160">
              <a:lnSpc>
                <a:spcPct val="129200"/>
              </a:lnSpc>
              <a:spcBef>
                <a:spcPts val="95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guidance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deciding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same.</a:t>
            </a:r>
            <a:endParaRPr sz="1000">
              <a:latin typeface="Palladio Uralic"/>
              <a:cs typeface="Palladio Uralic"/>
            </a:endParaRPr>
          </a:p>
          <a:p>
            <a:pPr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155" algn="l"/>
                <a:tab pos="732790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Phase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 </a:t>
            </a:r>
            <a:r>
              <a:rPr dirty="0" sz="1000" spc="25">
                <a:solidFill>
                  <a:srgbClr val="231F20"/>
                </a:solidFill>
                <a:latin typeface="Times New Roman"/>
                <a:cs typeface="Times New Roman"/>
              </a:rPr>
              <a:t>(for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imes New Roman"/>
                <a:cs typeface="Times New Roman"/>
              </a:rPr>
              <a:t>drugs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imes New Roman"/>
                <a:cs typeface="Times New Roman"/>
              </a:rPr>
              <a:t>vaccines)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endParaRPr sz="1000">
              <a:latin typeface="Times New Roman"/>
              <a:cs typeface="Times New Roman"/>
            </a:endParaRPr>
          </a:p>
          <a:p>
            <a:pPr algn="just" lvl="1" marL="948690" indent="-217170">
              <a:lnSpc>
                <a:spcPct val="100000"/>
              </a:lnSpc>
              <a:spcBef>
                <a:spcPts val="635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and applicable regulatory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approvals.</a:t>
            </a:r>
            <a:endParaRPr sz="1000">
              <a:latin typeface="Palladio Uralic"/>
              <a:cs typeface="Palladio Uralic"/>
            </a:endParaRPr>
          </a:p>
          <a:p>
            <a:pPr algn="just" lvl="1" marL="948690" marR="9525" indent="-21653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study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non-therapeutic trial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 there is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anticipated </a:t>
            </a:r>
            <a:r>
              <a:rPr dirty="0" sz="1000" spc="-245">
                <a:solidFill>
                  <a:srgbClr val="231F20"/>
                </a:solidFill>
                <a:latin typeface="Palladio Uralic"/>
                <a:cs typeface="Palladio Uralic"/>
              </a:rPr>
              <a:t>direct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conducted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voluntary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themselves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unless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therapy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cannot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children, in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LAR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taken.</a:t>
            </a:r>
            <a:endParaRPr sz="1000">
              <a:latin typeface="Palladio Uralic"/>
              <a:cs typeface="Palladio Uralic"/>
            </a:endParaRPr>
          </a:p>
          <a:p>
            <a:pPr algn="just" lvl="1" marL="948690" marR="5080" indent="-216535">
              <a:lnSpc>
                <a:spcPct val="129200"/>
              </a:lnSpc>
              <a:spcBef>
                <a:spcPts val="285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studies are most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often conducted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 healthy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volunteers, </a:t>
            </a:r>
            <a:r>
              <a:rPr dirty="0" sz="1000" spc="-315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2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safeguards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protect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established,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especially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recruitment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methods, payment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evidence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non-coercion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consent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procedures.</a:t>
            </a:r>
            <a:endParaRPr sz="1000">
              <a:latin typeface="Palladio Uralic"/>
              <a:cs typeface="Palladio Uralic"/>
            </a:endParaRPr>
          </a:p>
          <a:p>
            <a:pPr algn="just" lvl="1" marL="948690" marR="8255" indent="-216535">
              <a:lnSpc>
                <a:spcPct val="129200"/>
              </a:lnSpc>
              <a:spcBef>
                <a:spcPts val="284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a 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cancer, due consideration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given to the seriousness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medical  condition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planned.</a:t>
            </a:r>
            <a:endParaRPr sz="1000">
              <a:latin typeface="Palladio Uralic"/>
              <a:cs typeface="Palladio Uralic"/>
            </a:endParaRPr>
          </a:p>
          <a:p>
            <a:pPr algn="just" lvl="1" marL="948690" marR="10160" indent="-21653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study protocol should describe measures to minimize the risks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275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volunteers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patients. 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to, the measures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7.2.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Palladio Uralic"/>
              <a:cs typeface="Palladio Uralic"/>
            </a:endParaRPr>
          </a:p>
          <a:p>
            <a:pPr algn="ctr" marL="32512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7.2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Risks of Phase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Palladio Uralic"/>
              <a:cs typeface="Palladio Uralic"/>
            </a:endParaRPr>
          </a:p>
          <a:p>
            <a:pPr algn="ctr" marL="325755">
              <a:lnSpc>
                <a:spcPct val="100000"/>
              </a:lnSpc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measures to be taken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minimize risks in a Phase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include:</a:t>
            </a:r>
            <a:endParaRPr sz="900">
              <a:latin typeface="Palladio Uralic"/>
              <a:cs typeface="Palladio Uralic"/>
            </a:endParaRPr>
          </a:p>
          <a:p>
            <a:pPr algn="just" marL="715645" indent="-180340">
              <a:lnSpc>
                <a:spcPct val="100000"/>
              </a:lnSpc>
              <a:spcBef>
                <a:spcPts val="464"/>
              </a:spcBef>
              <a:buChar char="•"/>
              <a:tabLst>
                <a:tab pos="716280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exclusion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who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may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at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increased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risk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study;</a:t>
            </a:r>
            <a:endParaRPr sz="900">
              <a:latin typeface="Times New Roman"/>
              <a:cs typeface="Times New Roman"/>
            </a:endParaRPr>
          </a:p>
          <a:p>
            <a:pPr algn="just" marL="715645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716280" algn="l"/>
              </a:tabLst>
            </a:pP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careful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review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investigational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procedures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posing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high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risk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physical</a:t>
            </a:r>
            <a:r>
              <a:rPr dirty="0" sz="9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harm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serious</a:t>
            </a:r>
            <a:endParaRPr sz="900">
              <a:latin typeface="Times New Roman"/>
              <a:cs typeface="Times New Roman"/>
            </a:endParaRPr>
          </a:p>
          <a:p>
            <a:pPr marL="71564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discomfort;</a:t>
            </a:r>
            <a:endParaRPr sz="900">
              <a:latin typeface="Palladio Uralic"/>
              <a:cs typeface="Palladio Uralic"/>
            </a:endParaRPr>
          </a:p>
          <a:p>
            <a:pPr algn="just" marL="715645" marR="202565" indent="-180340">
              <a:lnSpc>
                <a:spcPct val="129600"/>
              </a:lnSpc>
              <a:spcBef>
                <a:spcPts val="140"/>
              </a:spcBef>
              <a:buChar char="•"/>
              <a:tabLst>
                <a:tab pos="716280" algn="l"/>
              </a:tabLst>
            </a:pP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evaluation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available</a:t>
            </a:r>
            <a:r>
              <a:rPr dirty="0" sz="9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data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decide</a:t>
            </a:r>
            <a:r>
              <a:rPr dirty="0" sz="9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if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IP</a:t>
            </a:r>
            <a:r>
              <a:rPr dirty="0" sz="9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procedures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proposed</a:t>
            </a:r>
            <a:r>
              <a:rPr dirty="0" sz="900" spc="-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protocol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have been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associated 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SAEs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steps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taken to prevent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minimize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risks;  and</a:t>
            </a:r>
            <a:endParaRPr sz="900">
              <a:latin typeface="Palladio Uralic"/>
              <a:cs typeface="Palladio Uralic"/>
            </a:endParaRPr>
          </a:p>
          <a:p>
            <a:pPr algn="just" marL="715645" indent="-180340">
              <a:lnSpc>
                <a:spcPct val="100000"/>
              </a:lnSpc>
              <a:spcBef>
                <a:spcPts val="464"/>
              </a:spcBef>
              <a:buChar char="•"/>
              <a:tabLst>
                <a:tab pos="716280" algn="l"/>
              </a:tabLst>
            </a:pP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careful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monitoring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condition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intervention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manage</a:t>
            </a:r>
            <a:r>
              <a:rPr dirty="0" sz="900" spc="-6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adverse</a:t>
            </a:r>
            <a:endParaRPr sz="900">
              <a:latin typeface="Times New Roman"/>
              <a:cs typeface="Times New Roman"/>
            </a:endParaRPr>
          </a:p>
          <a:p>
            <a:pPr marL="715645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events.</a:t>
            </a:r>
            <a:endParaRPr sz="900">
              <a:latin typeface="Palladio Uralic"/>
              <a:cs typeface="Palladio Uralic"/>
            </a:endParaRPr>
          </a:p>
          <a:p>
            <a:pPr algn="just" lvl="1" marL="948690" marR="7620" indent="-216535">
              <a:lnSpc>
                <a:spcPct val="129200"/>
              </a:lnSpc>
              <a:spcBef>
                <a:spcPts val="970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robust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resources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tested procedures </a:t>
            </a:r>
            <a:r>
              <a:rPr dirty="0" sz="1000" spc="-35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immediate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resuscitation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maintenance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life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support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onward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 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intensive care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necessary.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73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5" y="527100"/>
            <a:ext cx="4854575" cy="7157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532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588645" marR="10160" indent="-216535">
              <a:lnSpc>
                <a:spcPct val="129200"/>
              </a:lnSpc>
              <a:spcBef>
                <a:spcPts val="1045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with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high-risk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first-in-human,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 </a:t>
            </a:r>
            <a:r>
              <a:rPr dirty="0" sz="1000" spc="-24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carried out 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hospital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experienced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personnel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facilities are  immediately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emergencies.</a:t>
            </a:r>
            <a:endParaRPr sz="1000">
              <a:latin typeface="Palladio Uralic"/>
              <a:cs typeface="Palladio Uralic"/>
            </a:endParaRPr>
          </a:p>
          <a:p>
            <a:pPr algn="just" marL="588645" marR="10795" indent="-21653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pharmacologist/physicians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trained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pharmacology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2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in 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studies.</a:t>
            </a:r>
            <a:endParaRPr sz="1000">
              <a:latin typeface="Palladio Uralic"/>
              <a:cs typeface="Palladio Uralic"/>
            </a:endParaRPr>
          </a:p>
          <a:p>
            <a:pPr marL="372110" indent="-360045">
              <a:lnSpc>
                <a:spcPct val="100000"/>
              </a:lnSpc>
              <a:spcBef>
                <a:spcPts val="635"/>
              </a:spcBef>
              <a:buChar char="•"/>
              <a:tabLst>
                <a:tab pos="372110" algn="l"/>
                <a:tab pos="372745" algn="l"/>
              </a:tabLst>
            </a:pP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Phase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II, III </a:t>
            </a:r>
            <a:r>
              <a:rPr dirty="0" sz="1000" spc="8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>
                <a:solidFill>
                  <a:srgbClr val="231F20"/>
                </a:solidFill>
                <a:latin typeface="Times New Roman"/>
                <a:cs typeface="Times New Roman"/>
              </a:rPr>
              <a:t>IV</a:t>
            </a:r>
            <a:r>
              <a:rPr dirty="0" sz="1000" spc="-1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endParaRPr sz="1000">
              <a:latin typeface="Times New Roman"/>
              <a:cs typeface="Times New Roman"/>
            </a:endParaRPr>
          </a:p>
          <a:p>
            <a:pPr lvl="1" marL="588645" marR="9525" indent="-216535">
              <a:lnSpc>
                <a:spcPct val="129200"/>
              </a:lnSpc>
              <a:spcBef>
                <a:spcPts val="285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III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require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and applicable </a:t>
            </a:r>
            <a:r>
              <a:rPr dirty="0" sz="1000" spc="-155">
                <a:solidFill>
                  <a:srgbClr val="231F20"/>
                </a:solidFill>
                <a:latin typeface="Palladio Uralic"/>
                <a:cs typeface="Palladio Uralic"/>
              </a:rPr>
              <a:t>regulatory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approvals.</a:t>
            </a:r>
            <a:endParaRPr sz="1000">
              <a:latin typeface="Palladio Uralic"/>
              <a:cs typeface="Palladio Uralic"/>
            </a:endParaRPr>
          </a:p>
          <a:p>
            <a:pPr lvl="1" marL="588645" marR="8890" indent="-21653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Phase IV studies,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examples of </a:t>
            </a:r>
            <a:r>
              <a:rPr dirty="0" sz="1000" spc="-220">
                <a:solidFill>
                  <a:srgbClr val="231F20"/>
                </a:solidFill>
                <a:latin typeface="Palladio Uralic"/>
                <a:cs typeface="Palladio Uralic"/>
              </a:rPr>
              <a:t>studies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approval:</a:t>
            </a:r>
            <a:endParaRPr sz="1000">
              <a:latin typeface="Palladio Uralic"/>
              <a:cs typeface="Palladio Uralic"/>
            </a:endParaRPr>
          </a:p>
          <a:p>
            <a:pPr lvl="2" marL="948690" indent="-360680">
              <a:lnSpc>
                <a:spcPct val="100000"/>
              </a:lnSpc>
              <a:spcBef>
                <a:spcPts val="635"/>
              </a:spcBef>
              <a:buAutoNum type="romanLcParenBoth"/>
              <a:tabLst>
                <a:tab pos="948055" algn="l"/>
                <a:tab pos="94932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Phase IV clinical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lvl="2" marL="948690" indent="-360680">
              <a:lnSpc>
                <a:spcPct val="100000"/>
              </a:lnSpc>
              <a:spcBef>
                <a:spcPts val="635"/>
              </a:spcBef>
              <a:buAutoNum type="romanLcParenBoth"/>
              <a:tabLst>
                <a:tab pos="948055" algn="l"/>
                <a:tab pos="94932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lvl="2" marL="948690" indent="-360680">
              <a:lnSpc>
                <a:spcPct val="100000"/>
              </a:lnSpc>
              <a:spcBef>
                <a:spcPts val="630"/>
              </a:spcBef>
              <a:buAutoNum type="romanLcParenBoth"/>
              <a:tabLst>
                <a:tab pos="948055" algn="l"/>
                <a:tab pos="94932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Registries</a:t>
            </a:r>
            <a:endParaRPr sz="1000">
              <a:latin typeface="Palladio Uralic"/>
              <a:cs typeface="Palladio Uralic"/>
            </a:endParaRPr>
          </a:p>
          <a:p>
            <a:pPr lvl="2" marL="948690" indent="-360680">
              <a:lnSpc>
                <a:spcPct val="100000"/>
              </a:lnSpc>
              <a:spcBef>
                <a:spcPts val="635"/>
              </a:spcBef>
              <a:buAutoNum type="romanLcParenBoth"/>
              <a:tabLst>
                <a:tab pos="948055" algn="l"/>
                <a:tab pos="94932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is used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answer any 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</a:t>
            </a:r>
            <a:endParaRPr sz="1000">
              <a:latin typeface="Palladio Uralic"/>
              <a:cs typeface="Palladio Uralic"/>
            </a:endParaRPr>
          </a:p>
          <a:p>
            <a:pPr lvl="2" marL="948690" marR="9525" indent="-360045">
              <a:lnSpc>
                <a:spcPct val="129200"/>
              </a:lnSpc>
              <a:spcBef>
                <a:spcPts val="285"/>
              </a:spcBef>
              <a:buAutoNum type="romanLcParenBoth"/>
              <a:tabLst>
                <a:tab pos="948055" algn="l"/>
                <a:tab pos="949325" algn="l"/>
              </a:tabLst>
            </a:pP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use/route/dose/dosage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form/combination/regimen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marketed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non-commercial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academic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lvl="1" marL="588645" marR="8890" indent="-21653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approval, a Phase IV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drugs with a </a:t>
            </a:r>
            <a:r>
              <a:rPr dirty="0" sz="1000" spc="-245">
                <a:solidFill>
                  <a:srgbClr val="231F20"/>
                </a:solidFill>
                <a:latin typeface="Palladio Uralic"/>
                <a:cs typeface="Palladio Uralic"/>
              </a:rPr>
              <a:t>market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authorization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less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requires regulatory approval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(CDSCO).</a:t>
            </a:r>
            <a:endParaRPr sz="1000">
              <a:latin typeface="Palladio Uralic"/>
              <a:cs typeface="Palladio Uralic"/>
            </a:endParaRPr>
          </a:p>
          <a:p>
            <a:pPr lvl="1" marL="588645" marR="12700" indent="-216535">
              <a:lnSpc>
                <a:spcPct val="129200"/>
              </a:lnSpc>
              <a:spcBef>
                <a:spcPts val="285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Routine post-marketing surveillance (PMS) may not require EC approval. </a:t>
            </a:r>
            <a:r>
              <a:rPr dirty="0" sz="1000" spc="-484">
                <a:solidFill>
                  <a:srgbClr val="231F20"/>
                </a:solidFill>
                <a:latin typeface="Palladio Uralic"/>
                <a:cs typeface="Palladio Uralic"/>
              </a:rPr>
              <a:t>See </a:t>
            </a:r>
            <a:r>
              <a:rPr dirty="0" sz="1000" spc="-2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Box 7.1 for further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 marL="372110" indent="-360045">
              <a:lnSpc>
                <a:spcPct val="100000"/>
              </a:lnSpc>
              <a:spcBef>
                <a:spcPts val="635"/>
              </a:spcBef>
              <a:buChar char="•"/>
              <a:tabLst>
                <a:tab pos="372110" algn="l"/>
                <a:tab pos="372745" algn="l"/>
              </a:tabLst>
            </a:pPr>
            <a:r>
              <a:rPr dirty="0" sz="1000" spc="20">
                <a:solidFill>
                  <a:srgbClr val="231F20"/>
                </a:solidFill>
                <a:latin typeface="Times New Roman"/>
                <a:cs typeface="Times New Roman"/>
              </a:rPr>
              <a:t>Vaccine</a:t>
            </a:r>
            <a:r>
              <a:rPr dirty="0" sz="10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231F20"/>
                </a:solidFill>
                <a:latin typeface="Times New Roman"/>
                <a:cs typeface="Times New Roman"/>
              </a:rPr>
              <a:t>studies</a:t>
            </a:r>
            <a:endParaRPr sz="1000">
              <a:latin typeface="Times New Roman"/>
              <a:cs typeface="Times New Roman"/>
            </a:endParaRPr>
          </a:p>
          <a:p>
            <a:pPr algn="just" marL="372110" marR="9525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Vaccines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prophylactic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nature. The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conducting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investigational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vaccines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similar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those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governing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drug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trial. However, the phases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as given  below:</a:t>
            </a:r>
            <a:endParaRPr sz="1000">
              <a:latin typeface="Palladio Uralic"/>
              <a:cs typeface="Palladio Uralic"/>
            </a:endParaRPr>
          </a:p>
          <a:p>
            <a:pPr algn="just" lvl="1" marL="588645" marR="9525" indent="-216535">
              <a:lnSpc>
                <a:spcPct val="129200"/>
              </a:lnSpc>
              <a:spcBef>
                <a:spcPts val="285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route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administration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determining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immunogenicity,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  low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risk.</a:t>
            </a:r>
            <a:endParaRPr sz="1000">
              <a:latin typeface="Palladio Uralic"/>
              <a:cs typeface="Palladio Uralic"/>
            </a:endParaRPr>
          </a:p>
          <a:p>
            <a:pPr algn="just" lvl="1" marL="588645" marR="5080" indent="-216535">
              <a:lnSpc>
                <a:spcPct val="129200"/>
              </a:lnSpc>
              <a:spcBef>
                <a:spcPts val="284"/>
              </a:spcBef>
              <a:buFont typeface="Wingdings"/>
              <a:buChar char=""/>
              <a:tabLst>
                <a:tab pos="589280" algn="l"/>
              </a:tabLst>
            </a:pP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Bridging studies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vaccine trials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conducted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support 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clinical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comparability of efficacy, safety and immunogenicity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formulations  when there is a change in vaccine composition with regard to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adjuvant,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preservative,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change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manufacturing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process,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scale.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294" y="600710"/>
            <a:ext cx="3286760" cy="165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1038225" marR="5080" indent="-342265">
              <a:lnSpc>
                <a:spcPct val="152800"/>
              </a:lnSpc>
              <a:spcBef>
                <a:spcPts val="100"/>
              </a:spcBef>
              <a:buAutoNum type="arabicPeriod" startAt="8"/>
              <a:tabLst>
                <a:tab pos="103886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Continuation of ongoing research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occurs</a:t>
            </a:r>
            <a:endParaRPr sz="1000">
              <a:latin typeface="Palladio Uralic"/>
              <a:cs typeface="Palladio Uralic"/>
            </a:endParaRPr>
          </a:p>
          <a:p>
            <a:pPr lvl="1" marL="1038225" indent="-342265">
              <a:lnSpc>
                <a:spcPct val="100000"/>
              </a:lnSpc>
              <a:spcBef>
                <a:spcPts val="630"/>
              </a:spcBef>
              <a:buAutoNum type="arabicPeriod" startAt="8"/>
              <a:tabLst>
                <a:tab pos="103886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12700" marR="1748789">
              <a:lnSpc>
                <a:spcPct val="152800"/>
              </a:lnSpc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List of references 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Suggested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further</a:t>
            </a:r>
            <a:r>
              <a:rPr dirty="0" sz="1000" spc="-9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reading</a:t>
            </a:r>
            <a:endParaRPr sz="1000">
              <a:latin typeface="Palladio Uralic"/>
              <a:cs typeface="Palladio Uralic"/>
            </a:endParaRPr>
          </a:p>
          <a:p>
            <a:pPr marL="12700" marR="1593215">
              <a:lnSpc>
                <a:spcPct val="152800"/>
              </a:lnSpc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Abbreviations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and</a:t>
            </a:r>
            <a:r>
              <a:rPr dirty="0" sz="1000" spc="-9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acronyms  Glossary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320" y="833576"/>
            <a:ext cx="241300" cy="165544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141</a:t>
            </a:r>
            <a:endParaRPr sz="1000">
              <a:latin typeface="Palladio Uralic"/>
              <a:cs typeface="Palladio Uralic"/>
            </a:endParaRPr>
          </a:p>
          <a:p>
            <a:pPr marL="37465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141</a:t>
            </a:r>
            <a:endParaRPr sz="1000">
              <a:latin typeface="Palladio Uralic"/>
              <a:cs typeface="Palladio Uralic"/>
            </a:endParaRPr>
          </a:p>
          <a:p>
            <a:pPr marL="37465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143</a:t>
            </a:r>
            <a:endParaRPr sz="1000">
              <a:latin typeface="Palladio Uralic"/>
              <a:cs typeface="Palladio Uralic"/>
            </a:endParaRPr>
          </a:p>
          <a:p>
            <a:pPr marL="37465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146</a:t>
            </a:r>
            <a:endParaRPr sz="1000">
              <a:latin typeface="Palladio Uralic"/>
              <a:cs typeface="Palladio Uralic"/>
            </a:endParaRPr>
          </a:p>
          <a:p>
            <a:pPr marL="37465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150</a:t>
            </a:r>
            <a:endParaRPr sz="1000">
              <a:latin typeface="Palladio Uralic"/>
              <a:cs typeface="Palladio Uralic"/>
            </a:endParaRPr>
          </a:p>
          <a:p>
            <a:pPr marL="37465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152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160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294" y="2230653"/>
            <a:ext cx="502284" cy="4914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Annex</a:t>
            </a:r>
            <a:r>
              <a:rPr dirty="0" sz="1000" spc="-8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Annex</a:t>
            </a:r>
            <a:r>
              <a:rPr dirty="0" sz="1000" spc="-8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2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9633" y="2230653"/>
            <a:ext cx="2357755" cy="724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Standard operating</a:t>
            </a:r>
            <a:r>
              <a:rPr dirty="0" sz="1000" spc="-1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procedures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52800"/>
              </a:lnSpc>
            </a:pP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List of members of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committees</a:t>
            </a:r>
            <a:r>
              <a:rPr dirty="0" sz="1000" spc="-7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involved  </a:t>
            </a:r>
            <a:r>
              <a:rPr dirty="0" sz="1000" spc="-5" b="1">
                <a:solidFill>
                  <a:srgbClr val="0066B3"/>
                </a:solidFill>
                <a:latin typeface="Palladio Uralic"/>
                <a:cs typeface="Palladio Uralic"/>
              </a:rPr>
              <a:t>in revision of guidelines</a:t>
            </a:r>
            <a:r>
              <a:rPr dirty="0" sz="1000" spc="-30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(2015-2017)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5320" y="2776816"/>
            <a:ext cx="215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066B3"/>
                </a:solidFill>
                <a:latin typeface="Palladio Uralic"/>
                <a:cs typeface="Palladio Uralic"/>
              </a:rPr>
              <a:t>161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0398" y="3242512"/>
            <a:ext cx="215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161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3293" y="2929204"/>
            <a:ext cx="3723004" cy="2121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6860" marR="1288415" indent="-264160">
              <a:lnSpc>
                <a:spcPct val="152800"/>
              </a:lnSpc>
              <a:spcBef>
                <a:spcPts val="100"/>
              </a:spcBef>
              <a:buAutoNum type="alphaUcPeriod"/>
              <a:tabLst>
                <a:tab pos="276225" algn="l"/>
                <a:tab pos="27686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of Central Ethics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 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276860" indent="-264160">
              <a:lnSpc>
                <a:spcPct val="100000"/>
              </a:lnSpc>
              <a:spcBef>
                <a:spcPts val="630"/>
              </a:spcBef>
              <a:buAutoNum type="alphaUcPeriod"/>
              <a:tabLst>
                <a:tab pos="276225" algn="l"/>
                <a:tab pos="27686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Chaipersons of Sub-Committees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marL="276860">
              <a:lnSpc>
                <a:spcPct val="100000"/>
              </a:lnSpc>
              <a:spcBef>
                <a:spcPts val="635"/>
              </a:spcBef>
              <a:tabLst>
                <a:tab pos="351917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Advisory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	162</a:t>
            </a:r>
            <a:endParaRPr sz="1000">
              <a:latin typeface="Palladio Uralic"/>
              <a:cs typeface="Palladio Uralic"/>
            </a:endParaRPr>
          </a:p>
          <a:p>
            <a:pPr marL="276860" indent="-264160">
              <a:lnSpc>
                <a:spcPct val="100000"/>
              </a:lnSpc>
              <a:spcBef>
                <a:spcPts val="635"/>
              </a:spcBef>
              <a:buAutoNum type="alphaUcPeriod" startAt="3"/>
              <a:tabLst>
                <a:tab pos="276225" algn="l"/>
                <a:tab pos="276860" algn="l"/>
                <a:tab pos="351917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Sub-Committees/Invited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Experts	162</a:t>
            </a:r>
            <a:endParaRPr sz="1000">
              <a:latin typeface="Palladio Uralic"/>
              <a:cs typeface="Palladio Uralic"/>
            </a:endParaRPr>
          </a:p>
          <a:p>
            <a:pPr marL="276860" indent="-264160">
              <a:lnSpc>
                <a:spcPct val="100000"/>
              </a:lnSpc>
              <a:spcBef>
                <a:spcPts val="630"/>
              </a:spcBef>
              <a:buAutoNum type="alphaUcPeriod" startAt="3"/>
              <a:tabLst>
                <a:tab pos="276225" algn="l"/>
                <a:tab pos="276860" algn="l"/>
                <a:tab pos="351917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Consultation,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ICMR,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Ne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Delhi	164</a:t>
            </a:r>
            <a:endParaRPr sz="1000">
              <a:latin typeface="Palladio Uralic"/>
              <a:cs typeface="Palladio Uralic"/>
            </a:endParaRPr>
          </a:p>
          <a:p>
            <a:pPr marL="276860" indent="-264160">
              <a:lnSpc>
                <a:spcPct val="100000"/>
              </a:lnSpc>
              <a:spcBef>
                <a:spcPts val="635"/>
              </a:spcBef>
              <a:buAutoNum type="alphaUcPeriod" startAt="3"/>
              <a:tabLst>
                <a:tab pos="276225" algn="l"/>
                <a:tab pos="276860" algn="l"/>
                <a:tab pos="351917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Regional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Consultation,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NCDIR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Bengaluru	167</a:t>
            </a:r>
            <a:endParaRPr sz="1000">
              <a:latin typeface="Palladio Uralic"/>
              <a:cs typeface="Palladio Uralic"/>
            </a:endParaRPr>
          </a:p>
          <a:p>
            <a:pPr marL="276225" indent="-264160">
              <a:lnSpc>
                <a:spcPct val="100000"/>
              </a:lnSpc>
              <a:spcBef>
                <a:spcPts val="635"/>
              </a:spcBef>
              <a:buAutoNum type="alphaUcPeriod" startAt="3"/>
              <a:tabLst>
                <a:tab pos="276225" algn="l"/>
                <a:tab pos="276860" algn="l"/>
                <a:tab pos="351917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Secretariat	170</a:t>
            </a:r>
            <a:endParaRPr sz="1000">
              <a:latin typeface="Palladio Uralic"/>
              <a:cs typeface="Palladio Uralic"/>
            </a:endParaRPr>
          </a:p>
          <a:p>
            <a:pPr marL="276860" indent="-264160">
              <a:lnSpc>
                <a:spcPct val="100000"/>
              </a:lnSpc>
              <a:spcBef>
                <a:spcPts val="635"/>
              </a:spcBef>
              <a:buAutoNum type="alphaUcPeriod" startAt="3"/>
              <a:tabLst>
                <a:tab pos="276225" algn="l"/>
                <a:tab pos="276860" algn="l"/>
                <a:tab pos="351917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 Financ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	170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5" name="object 5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572016" y="3567493"/>
            <a:ext cx="4141470" cy="991235"/>
            <a:chOff x="1572016" y="3567493"/>
            <a:chExt cx="4141470" cy="991235"/>
          </a:xfrm>
        </p:grpSpPr>
        <p:sp>
          <p:nvSpPr>
            <p:cNvPr id="8" name="object 8"/>
            <p:cNvSpPr/>
            <p:nvPr/>
          </p:nvSpPr>
          <p:spPr>
            <a:xfrm>
              <a:off x="1575191" y="3570668"/>
              <a:ext cx="4135120" cy="984885"/>
            </a:xfrm>
            <a:custGeom>
              <a:avLst/>
              <a:gdLst/>
              <a:ahLst/>
              <a:cxnLst/>
              <a:rect l="l" t="t" r="r" b="b"/>
              <a:pathLst>
                <a:path w="4135120" h="984885">
                  <a:moveTo>
                    <a:pt x="3982173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832053"/>
                  </a:lnTo>
                  <a:lnTo>
                    <a:pt x="2381" y="920159"/>
                  </a:lnTo>
                  <a:lnTo>
                    <a:pt x="19050" y="965403"/>
                  </a:lnTo>
                  <a:lnTo>
                    <a:pt x="64293" y="982071"/>
                  </a:lnTo>
                  <a:lnTo>
                    <a:pt x="152400" y="984453"/>
                  </a:lnTo>
                  <a:lnTo>
                    <a:pt x="3982173" y="984453"/>
                  </a:lnTo>
                  <a:lnTo>
                    <a:pt x="4070280" y="982071"/>
                  </a:lnTo>
                  <a:lnTo>
                    <a:pt x="4115523" y="965403"/>
                  </a:lnTo>
                  <a:lnTo>
                    <a:pt x="4132192" y="920159"/>
                  </a:lnTo>
                  <a:lnTo>
                    <a:pt x="4134573" y="832053"/>
                  </a:lnTo>
                  <a:lnTo>
                    <a:pt x="4134573" y="152400"/>
                  </a:lnTo>
                  <a:lnTo>
                    <a:pt x="4132192" y="64293"/>
                  </a:lnTo>
                  <a:lnTo>
                    <a:pt x="4115523" y="19050"/>
                  </a:lnTo>
                  <a:lnTo>
                    <a:pt x="4070280" y="2381"/>
                  </a:lnTo>
                  <a:lnTo>
                    <a:pt x="3982173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75191" y="3570668"/>
              <a:ext cx="4135120" cy="984885"/>
            </a:xfrm>
            <a:custGeom>
              <a:avLst/>
              <a:gdLst/>
              <a:ahLst/>
              <a:cxnLst/>
              <a:rect l="l" t="t" r="r" b="b"/>
              <a:pathLst>
                <a:path w="4135120" h="98488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832053"/>
                  </a:lnTo>
                  <a:lnTo>
                    <a:pt x="2381" y="920159"/>
                  </a:lnTo>
                  <a:lnTo>
                    <a:pt x="19050" y="965403"/>
                  </a:lnTo>
                  <a:lnTo>
                    <a:pt x="64293" y="982071"/>
                  </a:lnTo>
                  <a:lnTo>
                    <a:pt x="152400" y="984453"/>
                  </a:lnTo>
                  <a:lnTo>
                    <a:pt x="3982173" y="984453"/>
                  </a:lnTo>
                  <a:lnTo>
                    <a:pt x="4070280" y="982071"/>
                  </a:lnTo>
                  <a:lnTo>
                    <a:pt x="4115523" y="965403"/>
                  </a:lnTo>
                  <a:lnTo>
                    <a:pt x="4132192" y="920159"/>
                  </a:lnTo>
                  <a:lnTo>
                    <a:pt x="4134573" y="832053"/>
                  </a:lnTo>
                  <a:lnTo>
                    <a:pt x="4134573" y="152400"/>
                  </a:lnTo>
                  <a:lnTo>
                    <a:pt x="4132192" y="64293"/>
                  </a:lnTo>
                  <a:lnTo>
                    <a:pt x="4115523" y="19050"/>
                  </a:lnTo>
                  <a:lnTo>
                    <a:pt x="4070280" y="2381"/>
                  </a:lnTo>
                  <a:lnTo>
                    <a:pt x="3982173" y="0"/>
                  </a:lnTo>
                  <a:lnTo>
                    <a:pt x="152400" y="0"/>
                  </a:lnTo>
                  <a:close/>
                </a:path>
              </a:pathLst>
            </a:custGeom>
            <a:ln w="63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2562476" y="3344989"/>
            <a:ext cx="2160270" cy="172720"/>
          </a:xfrm>
          <a:custGeom>
            <a:avLst/>
            <a:gdLst/>
            <a:ahLst/>
            <a:cxnLst/>
            <a:rect l="l" t="t" r="r" b="b"/>
            <a:pathLst>
              <a:path w="2160270" h="172720">
                <a:moveTo>
                  <a:pt x="2096503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8712"/>
                </a:lnTo>
                <a:lnTo>
                  <a:pt x="992" y="145422"/>
                </a:lnTo>
                <a:lnTo>
                  <a:pt x="7937" y="164274"/>
                </a:lnTo>
                <a:lnTo>
                  <a:pt x="26789" y="171219"/>
                </a:lnTo>
                <a:lnTo>
                  <a:pt x="63500" y="172212"/>
                </a:lnTo>
                <a:lnTo>
                  <a:pt x="2096503" y="172212"/>
                </a:lnTo>
                <a:lnTo>
                  <a:pt x="2133214" y="171219"/>
                </a:lnTo>
                <a:lnTo>
                  <a:pt x="2152065" y="164274"/>
                </a:lnTo>
                <a:lnTo>
                  <a:pt x="2159011" y="145422"/>
                </a:lnTo>
                <a:lnTo>
                  <a:pt x="2160003" y="108712"/>
                </a:lnTo>
                <a:lnTo>
                  <a:pt x="2160003" y="63500"/>
                </a:lnTo>
                <a:lnTo>
                  <a:pt x="2159011" y="26789"/>
                </a:lnTo>
                <a:lnTo>
                  <a:pt x="2152065" y="7937"/>
                </a:lnTo>
                <a:lnTo>
                  <a:pt x="2133214" y="992"/>
                </a:lnTo>
                <a:lnTo>
                  <a:pt x="2096503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7299" y="527100"/>
            <a:ext cx="5212715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marL="94869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after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licensure.</a:t>
            </a:r>
            <a:endParaRPr sz="1000">
              <a:latin typeface="Palladio Uralic"/>
              <a:cs typeface="Palladio Uralic"/>
            </a:endParaRPr>
          </a:p>
          <a:p>
            <a:pPr algn="just" marL="948690" marR="5080" indent="-216535">
              <a:lnSpc>
                <a:spcPct val="129200"/>
              </a:lnSpc>
              <a:spcBef>
                <a:spcPts val="284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Combination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vaccines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efficacy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design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90">
                <a:solidFill>
                  <a:srgbClr val="231F20"/>
                </a:solidFill>
                <a:latin typeface="Palladio Uralic"/>
                <a:cs typeface="Palladio Uralic"/>
              </a:rPr>
              <a:t>vaccines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efficacy of each antigenic component.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Non-inferiority trials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should be conducted to demonstrate that the combination vaccine is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not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inferior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immunogenicity or efficacy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vaccines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individual  components.</a:t>
            </a:r>
            <a:endParaRPr sz="1000">
              <a:latin typeface="Palladio Uralic"/>
              <a:cs typeface="Palladio Uralic"/>
            </a:endParaRPr>
          </a:p>
          <a:p>
            <a:pPr algn="just" marL="948690" marR="6985" indent="-21653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Vaccines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administered simultaneously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combination 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vaccines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–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Immunogenicity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Phase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III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(pre-licensure)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simultaneous administration 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vaccine with  already licensed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vaccines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given to the same target population  using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overlapping)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schedule.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Types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vaccines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listed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Box  7.3.</a:t>
            </a:r>
            <a:endParaRPr sz="1000">
              <a:latin typeface="Palladio Uralic"/>
              <a:cs typeface="Palladio Uralic"/>
            </a:endParaRPr>
          </a:p>
          <a:p>
            <a:pPr algn="just" marL="2202815">
              <a:lnSpc>
                <a:spcPct val="100000"/>
              </a:lnSpc>
              <a:spcBef>
                <a:spcPts val="69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7.3 Types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vaccines</a:t>
            </a:r>
            <a:endParaRPr sz="1000">
              <a:latin typeface="Palladio Uralic"/>
              <a:cs typeface="Palladio Uralic"/>
            </a:endParaRPr>
          </a:p>
          <a:p>
            <a:pPr lvl="1" marL="1196975" indent="-180975">
              <a:lnSpc>
                <a:spcPct val="100000"/>
              </a:lnSpc>
              <a:spcBef>
                <a:spcPts val="815"/>
              </a:spcBef>
              <a:buChar char="•"/>
              <a:tabLst>
                <a:tab pos="1197610" algn="l"/>
              </a:tabLst>
            </a:pP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Live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attenuated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vaccines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(measles,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mumps,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rubella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chickenpox)</a:t>
            </a:r>
            <a:endParaRPr sz="900">
              <a:latin typeface="Times New Roman"/>
              <a:cs typeface="Times New Roman"/>
            </a:endParaRPr>
          </a:p>
          <a:p>
            <a:pPr lvl="1" marL="1196975" indent="-180975">
              <a:lnSpc>
                <a:spcPct val="100000"/>
              </a:lnSpc>
              <a:spcBef>
                <a:spcPts val="459"/>
              </a:spcBef>
              <a:buChar char="•"/>
              <a:tabLst>
                <a:tab pos="119761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Inactivated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vaccine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(flu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vaccine)</a:t>
            </a:r>
            <a:endParaRPr sz="900">
              <a:latin typeface="Times New Roman"/>
              <a:cs typeface="Times New Roman"/>
            </a:endParaRPr>
          </a:p>
          <a:p>
            <a:pPr lvl="1" marL="1196975" indent="-180975">
              <a:lnSpc>
                <a:spcPct val="100000"/>
              </a:lnSpc>
              <a:spcBef>
                <a:spcPts val="464"/>
              </a:spcBef>
              <a:buChar char="•"/>
              <a:tabLst>
                <a:tab pos="1197610" algn="l"/>
              </a:tabLst>
            </a:pP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Toxoid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vaccines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(diphtheria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tetanus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vaccines)</a:t>
            </a:r>
            <a:endParaRPr sz="900">
              <a:latin typeface="Times New Roman"/>
              <a:cs typeface="Times New Roman"/>
            </a:endParaRPr>
          </a:p>
          <a:p>
            <a:pPr lvl="1" marL="1196975" indent="-180975">
              <a:lnSpc>
                <a:spcPct val="100000"/>
              </a:lnSpc>
              <a:spcBef>
                <a:spcPts val="459"/>
              </a:spcBef>
              <a:buChar char="•"/>
              <a:tabLst>
                <a:tab pos="1197610" algn="l"/>
              </a:tabLst>
            </a:pP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DNA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vaccines</a:t>
            </a:r>
            <a:endParaRPr sz="900">
              <a:latin typeface="Times New Roman"/>
              <a:cs typeface="Times New Roman"/>
            </a:endParaRPr>
          </a:p>
          <a:p>
            <a:pPr lvl="1" marL="1196975" indent="-180975">
              <a:lnSpc>
                <a:spcPct val="100000"/>
              </a:lnSpc>
              <a:spcBef>
                <a:spcPts val="459"/>
              </a:spcBef>
              <a:buChar char="•"/>
              <a:tabLst>
                <a:tab pos="119761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Recombinant </a:t>
            </a:r>
            <a:r>
              <a:rPr dirty="0" sz="900" spc="35">
                <a:solidFill>
                  <a:srgbClr val="231F20"/>
                </a:solidFill>
                <a:latin typeface="Times New Roman"/>
                <a:cs typeface="Times New Roman"/>
              </a:rPr>
              <a:t>vector</a:t>
            </a:r>
            <a:r>
              <a:rPr dirty="0" sz="900" spc="-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vaccines</a:t>
            </a:r>
            <a:endParaRPr sz="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231F20"/>
              </a:buClr>
              <a:buFont typeface="Times New Roman"/>
              <a:buChar char="•"/>
            </a:pPr>
            <a:endParaRPr sz="950">
              <a:latin typeface="Times New Roman"/>
              <a:cs typeface="Times New Roman"/>
            </a:endParaRPr>
          </a:p>
          <a:p>
            <a:pPr algn="just" marL="948690" marR="6985" indent="-216535">
              <a:lnSpc>
                <a:spcPct val="129200"/>
              </a:lnSpc>
              <a:buFont typeface="Wingdings"/>
              <a:buChar char=""/>
              <a:tabLst>
                <a:tab pos="94932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vaccines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contain active or live (attenuated)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micro-organisms </a:t>
            </a:r>
            <a:r>
              <a:rPr dirty="0" sz="1000" spc="-484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2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possibly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possess a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small risk of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producing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that particular infection.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vaccinated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this.</a:t>
            </a:r>
            <a:endParaRPr sz="1000">
              <a:latin typeface="Palladio Uralic"/>
              <a:cs typeface="Palladio Uralic"/>
            </a:endParaRPr>
          </a:p>
          <a:p>
            <a:pPr algn="just" marL="948690" marR="8255" indent="-216535">
              <a:lnSpc>
                <a:spcPct val="129200"/>
              </a:lnSpc>
              <a:spcBef>
                <a:spcPts val="285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when subjected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ineffective </a:t>
            </a:r>
            <a:r>
              <a:rPr dirty="0" sz="1000" spc="-165">
                <a:solidFill>
                  <a:srgbClr val="231F20"/>
                </a:solidFill>
                <a:latin typeface="Palladio Uralic"/>
                <a:cs typeface="Palladio Uralic"/>
              </a:rPr>
              <a:t>vaccines,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contracting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disease.</a:t>
            </a:r>
            <a:endParaRPr sz="1000">
              <a:latin typeface="Palladio Uralic"/>
              <a:cs typeface="Palladio Uralic"/>
            </a:endParaRPr>
          </a:p>
          <a:p>
            <a:pPr algn="just" marL="948690" marR="7620" indent="-216535">
              <a:lnSpc>
                <a:spcPct val="129200"/>
              </a:lnSpc>
              <a:spcBef>
                <a:spcPts val="284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For recombinant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DNA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vaccines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products, applicable 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governmental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regulations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marL="948690" marR="6985" indent="-216535">
              <a:lnSpc>
                <a:spcPct val="129200"/>
              </a:lnSpc>
              <a:spcBef>
                <a:spcPts val="280"/>
              </a:spcBef>
              <a:buFont typeface="Wingdings"/>
              <a:buChar char=""/>
              <a:tabLst>
                <a:tab pos="94932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Post-trial,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 </a:t>
            </a:r>
            <a:r>
              <a:rPr dirty="0" sz="1000" spc="-165">
                <a:solidFill>
                  <a:srgbClr val="231F20"/>
                </a:solidFill>
                <a:latin typeface="Palladio Uralic"/>
                <a:cs typeface="Palladio Uralic"/>
              </a:rPr>
              <a:t>effective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vaccine (either 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already available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investigational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vaccine).</a:t>
            </a:r>
            <a:endParaRPr sz="1000">
              <a:latin typeface="Palladio Uralic"/>
              <a:cs typeface="Palladio Uralic"/>
            </a:endParaRPr>
          </a:p>
          <a:p>
            <a:pPr algn="just"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7.3 Bioavailability/bioequivalence</a:t>
            </a:r>
            <a:r>
              <a:rPr dirty="0" sz="1000" spc="6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study</a:t>
            </a:r>
            <a:endParaRPr sz="100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Bioavailability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(BA)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measurement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proportion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total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administered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active drug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reaches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systemic circulation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therefore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site 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action.</a:t>
            </a:r>
            <a:endParaRPr sz="1000">
              <a:latin typeface="Palladio Uralic"/>
              <a:cs typeface="Palladio Uralic"/>
            </a:endParaRPr>
          </a:p>
          <a:p>
            <a:pPr algn="just" marL="37211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Bioequivalence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(BE)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term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pharmacokinetics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two</a:t>
            </a:r>
            <a:r>
              <a:rPr dirty="0" sz="1000" spc="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75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27100"/>
            <a:ext cx="5214620" cy="723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medicinal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(proprietary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preparations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drug), containing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active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substance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need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compared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vivo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equivalence.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comparative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version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(generic)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concentration  in the systemic circulation when given to human participants. If two products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said to be bioequivalent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that 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all intents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purposes, 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same.</a:t>
            </a:r>
            <a:endParaRPr sz="1000">
              <a:latin typeface="Palladio Uralic"/>
              <a:cs typeface="Palladio Uralic"/>
            </a:endParaRPr>
          </a:p>
          <a:p>
            <a:pPr algn="just" marL="372110" marR="8255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surrogates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effectiveness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generic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difference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anticipated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 the two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products.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7620" indent="-360045">
              <a:lnSpc>
                <a:spcPct val="129200"/>
              </a:lnSpc>
              <a:spcBef>
                <a:spcPts val="280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BA/BE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scientifically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compliance 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ethical conduct described earlier for a 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algn="just" lvl="3" marL="732155" indent="-360680">
              <a:lnSpc>
                <a:spcPct val="100000"/>
              </a:lnSpc>
              <a:spcBef>
                <a:spcPts val="63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BA/BE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benefit–risk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profile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of:</a:t>
            </a:r>
            <a:endParaRPr sz="1000">
              <a:latin typeface="Palladio Uralic"/>
              <a:cs typeface="Palladio Uralic"/>
            </a:endParaRPr>
          </a:p>
          <a:p>
            <a:pPr algn="just" lvl="4" marL="1092200" indent="-360680">
              <a:lnSpc>
                <a:spcPct val="100000"/>
              </a:lnSpc>
              <a:spcBef>
                <a:spcPts val="635"/>
              </a:spcBef>
              <a:buAutoNum type="alphaLcPeriod"/>
              <a:tabLst>
                <a:tab pos="109283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reference (comparator) and investigational (generic)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product;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algn="just" lvl="4" marL="1092200" marR="5080" indent="-360045">
              <a:lnSpc>
                <a:spcPct val="129200"/>
              </a:lnSpc>
              <a:spcBef>
                <a:spcPts val="280"/>
              </a:spcBef>
              <a:buAutoNum type="alphaLcPeriod"/>
              <a:tabLst>
                <a:tab pos="1092835" algn="l"/>
              </a:tabLst>
            </a:pP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study procedures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indoor stay, fasting, screening,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blood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sampling.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10160" indent="-360045">
              <a:lnSpc>
                <a:spcPct val="129200"/>
              </a:lnSpc>
              <a:spcBef>
                <a:spcPts val="28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BA/BE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usually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volunteers.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Hence, they have  no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direct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 to the participant 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drug. Therefore, all safeguards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protect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9525" indent="-360045">
              <a:lnSpc>
                <a:spcPct val="129200"/>
              </a:lnSpc>
              <a:spcBef>
                <a:spcPts val="280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carefully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recruitment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methods,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payment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procedures. Volunteers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often regularly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 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taken that taking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multiple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is avoided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maintaining volunteer registries,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biometry,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 Care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taken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 confidentiality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biometric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lvl="3" marL="732155" marR="9525" indent="-360045">
              <a:lnSpc>
                <a:spcPct val="129200"/>
              </a:lnSpc>
              <a:spcBef>
                <a:spcPts val="28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amount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drawn 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BA/BE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physiological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limits irrespective of study design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take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amount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drawn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adult  or a child or 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37274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Ethical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implications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of study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designs</a:t>
            </a:r>
            <a:endParaRPr sz="1000">
              <a:latin typeface="Palladio Uralic"/>
              <a:cs typeface="Palladio Uralic"/>
            </a:endParaRPr>
          </a:p>
          <a:p>
            <a:pPr algn="just" marL="372110" marR="952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wide range of methodological approaches.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need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look into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concerns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involved.</a:t>
            </a:r>
            <a:endParaRPr sz="1000">
              <a:latin typeface="Palladio Uralic"/>
              <a:cs typeface="Palladio Uralic"/>
            </a:endParaRPr>
          </a:p>
          <a:p>
            <a:pPr algn="just" lvl="2" marL="372110" marR="952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 occurs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blinded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study, and 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imperative,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 of managing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know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patient was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receiving,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unblinding mechanisms should 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6666458"/>
            <a:ext cx="5212080" cy="145288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72745" indent="-360045">
              <a:lnSpc>
                <a:spcPct val="100000"/>
              </a:lnSpc>
              <a:spcBef>
                <a:spcPts val="730"/>
              </a:spcBef>
              <a:buAutoNum type="arabicPeriod" startAt="5"/>
              <a:tabLst>
                <a:tab pos="372110" algn="l"/>
                <a:tab pos="372745" algn="l"/>
              </a:tabLst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Multicentric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marL="372110" marR="698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Multicentric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aim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subsequent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generalization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results.</a:t>
            </a:r>
            <a:endParaRPr sz="1000">
              <a:latin typeface="Palladio Uralic"/>
              <a:cs typeface="Palladio Uralic"/>
            </a:endParaRPr>
          </a:p>
          <a:p>
            <a:pPr lvl="2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registration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regulating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bodies.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77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64333" y="2039467"/>
            <a:ext cx="4695825" cy="1524635"/>
            <a:chOff x="964333" y="2039467"/>
            <a:chExt cx="4695825" cy="1524635"/>
          </a:xfrm>
        </p:grpSpPr>
        <p:sp>
          <p:nvSpPr>
            <p:cNvPr id="9" name="object 9"/>
            <p:cNvSpPr/>
            <p:nvPr/>
          </p:nvSpPr>
          <p:spPr>
            <a:xfrm>
              <a:off x="967508" y="2042642"/>
              <a:ext cx="4689475" cy="1518285"/>
            </a:xfrm>
            <a:custGeom>
              <a:avLst/>
              <a:gdLst/>
              <a:ahLst/>
              <a:cxnLst/>
              <a:rect l="l" t="t" r="r" b="b"/>
              <a:pathLst>
                <a:path w="4689475" h="1518285">
                  <a:moveTo>
                    <a:pt x="4536579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65643"/>
                  </a:lnTo>
                  <a:lnTo>
                    <a:pt x="2381" y="1453749"/>
                  </a:lnTo>
                  <a:lnTo>
                    <a:pt x="19050" y="1498993"/>
                  </a:lnTo>
                  <a:lnTo>
                    <a:pt x="64293" y="1515662"/>
                  </a:lnTo>
                  <a:lnTo>
                    <a:pt x="152400" y="1518043"/>
                  </a:lnTo>
                  <a:lnTo>
                    <a:pt x="4536579" y="1518043"/>
                  </a:lnTo>
                  <a:lnTo>
                    <a:pt x="4624685" y="1515662"/>
                  </a:lnTo>
                  <a:lnTo>
                    <a:pt x="4669929" y="1498993"/>
                  </a:lnTo>
                  <a:lnTo>
                    <a:pt x="4686598" y="1453749"/>
                  </a:lnTo>
                  <a:lnTo>
                    <a:pt x="4688979" y="1365643"/>
                  </a:lnTo>
                  <a:lnTo>
                    <a:pt x="4688979" y="152400"/>
                  </a:lnTo>
                  <a:lnTo>
                    <a:pt x="4686598" y="64293"/>
                  </a:lnTo>
                  <a:lnTo>
                    <a:pt x="4669929" y="19050"/>
                  </a:lnTo>
                  <a:lnTo>
                    <a:pt x="4624685" y="2381"/>
                  </a:lnTo>
                  <a:lnTo>
                    <a:pt x="4536579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67508" y="2042642"/>
              <a:ext cx="4689475" cy="1518285"/>
            </a:xfrm>
            <a:custGeom>
              <a:avLst/>
              <a:gdLst/>
              <a:ahLst/>
              <a:cxnLst/>
              <a:rect l="l" t="t" r="r" b="b"/>
              <a:pathLst>
                <a:path w="4689475" h="151828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365643"/>
                  </a:lnTo>
                  <a:lnTo>
                    <a:pt x="2381" y="1453749"/>
                  </a:lnTo>
                  <a:lnTo>
                    <a:pt x="19050" y="1498993"/>
                  </a:lnTo>
                  <a:lnTo>
                    <a:pt x="64293" y="1515662"/>
                  </a:lnTo>
                  <a:lnTo>
                    <a:pt x="152400" y="1518043"/>
                  </a:lnTo>
                  <a:lnTo>
                    <a:pt x="4536579" y="1518043"/>
                  </a:lnTo>
                  <a:lnTo>
                    <a:pt x="4624685" y="1515662"/>
                  </a:lnTo>
                  <a:lnTo>
                    <a:pt x="4669929" y="1498993"/>
                  </a:lnTo>
                  <a:lnTo>
                    <a:pt x="4686598" y="1453749"/>
                  </a:lnTo>
                  <a:lnTo>
                    <a:pt x="4688979" y="1365643"/>
                  </a:lnTo>
                  <a:lnTo>
                    <a:pt x="4688979" y="152400"/>
                  </a:lnTo>
                  <a:lnTo>
                    <a:pt x="4686598" y="64293"/>
                  </a:lnTo>
                  <a:lnTo>
                    <a:pt x="4669929" y="19050"/>
                  </a:lnTo>
                  <a:lnTo>
                    <a:pt x="4624685" y="2381"/>
                  </a:lnTo>
                  <a:lnTo>
                    <a:pt x="4536579" y="0"/>
                  </a:lnTo>
                  <a:lnTo>
                    <a:pt x="152400" y="0"/>
                  </a:lnTo>
                  <a:close/>
                </a:path>
              </a:pathLst>
            </a:custGeom>
            <a:ln w="63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1700641" y="1790864"/>
            <a:ext cx="3223260" cy="147955"/>
          </a:xfrm>
          <a:custGeom>
            <a:avLst/>
            <a:gdLst/>
            <a:ahLst/>
            <a:cxnLst/>
            <a:rect l="l" t="t" r="r" b="b"/>
            <a:pathLst>
              <a:path w="3223260" h="147955">
                <a:moveTo>
                  <a:pt x="3171926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6799"/>
                </a:lnTo>
                <a:lnTo>
                  <a:pt x="793" y="126168"/>
                </a:lnTo>
                <a:lnTo>
                  <a:pt x="6350" y="141249"/>
                </a:lnTo>
                <a:lnTo>
                  <a:pt x="21431" y="146805"/>
                </a:lnTo>
                <a:lnTo>
                  <a:pt x="50800" y="147599"/>
                </a:lnTo>
                <a:lnTo>
                  <a:pt x="3171926" y="147599"/>
                </a:lnTo>
                <a:lnTo>
                  <a:pt x="3201295" y="146805"/>
                </a:lnTo>
                <a:lnTo>
                  <a:pt x="3216376" y="141249"/>
                </a:lnTo>
                <a:lnTo>
                  <a:pt x="3221932" y="126168"/>
                </a:lnTo>
                <a:lnTo>
                  <a:pt x="3222726" y="96799"/>
                </a:lnTo>
                <a:lnTo>
                  <a:pt x="3222726" y="50800"/>
                </a:lnTo>
                <a:lnTo>
                  <a:pt x="3221932" y="21431"/>
                </a:lnTo>
                <a:lnTo>
                  <a:pt x="3216376" y="6350"/>
                </a:lnTo>
                <a:lnTo>
                  <a:pt x="3201295" y="793"/>
                </a:lnTo>
                <a:lnTo>
                  <a:pt x="3171926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920671" y="4391075"/>
            <a:ext cx="4782820" cy="2253615"/>
            <a:chOff x="920671" y="4391075"/>
            <a:chExt cx="4782820" cy="2253615"/>
          </a:xfrm>
        </p:grpSpPr>
        <p:sp>
          <p:nvSpPr>
            <p:cNvPr id="13" name="object 13"/>
            <p:cNvSpPr/>
            <p:nvPr/>
          </p:nvSpPr>
          <p:spPr>
            <a:xfrm>
              <a:off x="923846" y="4394250"/>
              <a:ext cx="4776470" cy="2247265"/>
            </a:xfrm>
            <a:custGeom>
              <a:avLst/>
              <a:gdLst/>
              <a:ahLst/>
              <a:cxnLst/>
              <a:rect l="l" t="t" r="r" b="b"/>
              <a:pathLst>
                <a:path w="4776470" h="2247265">
                  <a:moveTo>
                    <a:pt x="462390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094738"/>
                  </a:lnTo>
                  <a:lnTo>
                    <a:pt x="2381" y="2182844"/>
                  </a:lnTo>
                  <a:lnTo>
                    <a:pt x="19050" y="2228088"/>
                  </a:lnTo>
                  <a:lnTo>
                    <a:pt x="64293" y="2244756"/>
                  </a:lnTo>
                  <a:lnTo>
                    <a:pt x="152400" y="2247138"/>
                  </a:lnTo>
                  <a:lnTo>
                    <a:pt x="4623904" y="2247138"/>
                  </a:lnTo>
                  <a:lnTo>
                    <a:pt x="4712011" y="2244756"/>
                  </a:lnTo>
                  <a:lnTo>
                    <a:pt x="4757254" y="2228088"/>
                  </a:lnTo>
                  <a:lnTo>
                    <a:pt x="4773923" y="2182844"/>
                  </a:lnTo>
                  <a:lnTo>
                    <a:pt x="4776304" y="2094738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23846" y="4394250"/>
              <a:ext cx="4776470" cy="2247265"/>
            </a:xfrm>
            <a:custGeom>
              <a:avLst/>
              <a:gdLst/>
              <a:ahLst/>
              <a:cxnLst/>
              <a:rect l="l" t="t" r="r" b="b"/>
              <a:pathLst>
                <a:path w="4776470" h="224726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094738"/>
                  </a:lnTo>
                  <a:lnTo>
                    <a:pt x="2381" y="2182844"/>
                  </a:lnTo>
                  <a:lnTo>
                    <a:pt x="19050" y="2228088"/>
                  </a:lnTo>
                  <a:lnTo>
                    <a:pt x="64293" y="2244756"/>
                  </a:lnTo>
                  <a:lnTo>
                    <a:pt x="152400" y="2247138"/>
                  </a:lnTo>
                  <a:lnTo>
                    <a:pt x="4623904" y="2247138"/>
                  </a:lnTo>
                  <a:lnTo>
                    <a:pt x="4712011" y="2244756"/>
                  </a:lnTo>
                  <a:lnTo>
                    <a:pt x="4757254" y="2228088"/>
                  </a:lnTo>
                  <a:lnTo>
                    <a:pt x="4773923" y="2182844"/>
                  </a:lnTo>
                  <a:lnTo>
                    <a:pt x="4776304" y="2094738"/>
                  </a:lnTo>
                  <a:lnTo>
                    <a:pt x="4776304" y="152400"/>
                  </a:lnTo>
                  <a:lnTo>
                    <a:pt x="4773923" y="64293"/>
                  </a:lnTo>
                  <a:lnTo>
                    <a:pt x="4757254" y="19050"/>
                  </a:lnTo>
                  <a:lnTo>
                    <a:pt x="4712011" y="2381"/>
                  </a:lnTo>
                  <a:lnTo>
                    <a:pt x="4623904" y="0"/>
                  </a:lnTo>
                  <a:lnTo>
                    <a:pt x="152400" y="0"/>
                  </a:lnTo>
                  <a:close/>
                </a:path>
              </a:pathLst>
            </a:custGeom>
            <a:ln w="6350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076258" y="4418469"/>
            <a:ext cx="111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6258" y="4911228"/>
            <a:ext cx="111125" cy="41719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2.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3.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6258" y="5717070"/>
            <a:ext cx="111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4.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6258" y="6090665"/>
            <a:ext cx="111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5.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6265" y="4377829"/>
            <a:ext cx="4119245" cy="223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2065">
              <a:lnSpc>
                <a:spcPct val="129600"/>
              </a:lnSpc>
              <a:spcBef>
                <a:spcPts val="10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added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safeguards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harm,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 as but 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restricted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having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clear-cut withdrawal criteria, intensive</a:t>
            </a:r>
            <a:r>
              <a:rPr dirty="0" sz="900" spc="-1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monitoring  and rescue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medications.</a:t>
            </a:r>
            <a:endParaRPr sz="9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34000"/>
              </a:lnSpc>
              <a:spcBef>
                <a:spcPts val="95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add-on trial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design where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IP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placebo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added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standard of care.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Expose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fewer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patients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placebo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groups,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example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having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2:1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randomization  </a:t>
            </a:r>
            <a:r>
              <a:rPr dirty="0" sz="900" spc="35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 </a:t>
            </a:r>
            <a:r>
              <a:rPr dirty="0" sz="900" spc="4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receiving </a:t>
            </a:r>
            <a:r>
              <a:rPr dirty="0" sz="900" spc="25">
                <a:solidFill>
                  <a:srgbClr val="231F20"/>
                </a:solidFill>
                <a:latin typeface="Palladio Uralic"/>
                <a:cs typeface="Palladio Uralic"/>
              </a:rPr>
              <a:t>IP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against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 </a:t>
            </a:r>
            <a:r>
              <a:rPr dirty="0" sz="900" spc="40">
                <a:solidFill>
                  <a:srgbClr val="231F20"/>
                </a:solidFill>
                <a:latin typeface="Palladio Uralic"/>
                <a:cs typeface="Palladio Uralic"/>
              </a:rPr>
              <a:t>getting placebo </a:t>
            </a:r>
            <a:r>
              <a:rPr dirty="0" sz="900" spc="50">
                <a:solidFill>
                  <a:srgbClr val="231F20"/>
                </a:solidFill>
                <a:latin typeface="Palladio Uralic"/>
                <a:cs typeface="Palladio Uralic"/>
              </a:rPr>
              <a:t>(unbalanced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randomization).</a:t>
            </a:r>
            <a:endParaRPr sz="900">
              <a:latin typeface="Palladio Uralic"/>
              <a:cs typeface="Palladio Uralic"/>
            </a:endParaRPr>
          </a:p>
          <a:p>
            <a:pPr marL="12700" marR="11430">
              <a:lnSpc>
                <a:spcPct val="132900"/>
              </a:lnSpc>
              <a:spcBef>
                <a:spcPts val="105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active comparator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 additional arm 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also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trials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where randomization can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example, 2:2:1 (IP: active comparator: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placebo).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transition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standard of care/active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medicine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study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after  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completed, including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post-trial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arrangements for implementing any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positive trial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results.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83992" y="4191063"/>
            <a:ext cx="3456304" cy="147955"/>
          </a:xfrm>
          <a:custGeom>
            <a:avLst/>
            <a:gdLst/>
            <a:ahLst/>
            <a:cxnLst/>
            <a:rect l="l" t="t" r="r" b="b"/>
            <a:pathLst>
              <a:path w="3456304" h="147954">
                <a:moveTo>
                  <a:pt x="3405200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6799"/>
                </a:lnTo>
                <a:lnTo>
                  <a:pt x="793" y="126168"/>
                </a:lnTo>
                <a:lnTo>
                  <a:pt x="6350" y="141249"/>
                </a:lnTo>
                <a:lnTo>
                  <a:pt x="21431" y="146805"/>
                </a:lnTo>
                <a:lnTo>
                  <a:pt x="50800" y="147599"/>
                </a:lnTo>
                <a:lnTo>
                  <a:pt x="3405200" y="147599"/>
                </a:lnTo>
                <a:lnTo>
                  <a:pt x="3434568" y="146805"/>
                </a:lnTo>
                <a:lnTo>
                  <a:pt x="3449650" y="141249"/>
                </a:lnTo>
                <a:lnTo>
                  <a:pt x="3455206" y="126168"/>
                </a:lnTo>
                <a:lnTo>
                  <a:pt x="3456000" y="96799"/>
                </a:lnTo>
                <a:lnTo>
                  <a:pt x="3456000" y="50800"/>
                </a:lnTo>
                <a:lnTo>
                  <a:pt x="3455206" y="21431"/>
                </a:lnTo>
                <a:lnTo>
                  <a:pt x="3449650" y="6350"/>
                </a:lnTo>
                <a:lnTo>
                  <a:pt x="3434568" y="793"/>
                </a:lnTo>
                <a:lnTo>
                  <a:pt x="3405200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07299" y="527100"/>
            <a:ext cx="5210175" cy="3827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lvl="2" marL="372110" marR="5080" indent="-360045">
              <a:lnSpc>
                <a:spcPct val="129200"/>
              </a:lnSpc>
              <a:spcBef>
                <a:spcPts val="1095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an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therapy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effective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preventing serious harm,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death or  irreversible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morbidity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inappropriate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control.</a:t>
            </a:r>
            <a:endParaRPr sz="1000">
              <a:latin typeface="Palladio Uralic"/>
              <a:cs typeface="Palladio Uralic"/>
            </a:endParaRPr>
          </a:p>
          <a:p>
            <a:pPr algn="just" lvl="2" marL="372745" indent="-36004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Placebo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used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comparator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the conditions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Box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7.4.</a:t>
            </a:r>
            <a:endParaRPr sz="10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7.4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Conditions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where a placebo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may be</a:t>
            </a:r>
            <a:r>
              <a:rPr dirty="0" sz="1000" spc="-4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endParaRPr sz="1000">
              <a:latin typeface="Palladio Uralic"/>
              <a:cs typeface="Palladio Uralic"/>
            </a:endParaRPr>
          </a:p>
          <a:p>
            <a:pPr marL="440690">
              <a:lnSpc>
                <a:spcPct val="100000"/>
              </a:lnSpc>
              <a:spcBef>
                <a:spcPts val="1019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 placebo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used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when:</a:t>
            </a:r>
            <a:endParaRPr sz="900">
              <a:latin typeface="Palladio Uralic"/>
              <a:cs typeface="Palladio Uralic"/>
            </a:endParaRPr>
          </a:p>
          <a:p>
            <a:pPr lvl="3" marL="621030" indent="-180340">
              <a:lnSpc>
                <a:spcPct val="100000"/>
              </a:lnSpc>
              <a:spcBef>
                <a:spcPts val="465"/>
              </a:spcBef>
              <a:buChar char="•"/>
              <a:tabLst>
                <a:tab pos="62103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there</a:t>
            </a:r>
            <a:r>
              <a:rPr dirty="0" sz="900" spc="-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established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effective</a:t>
            </a:r>
            <a:r>
              <a:rPr dirty="0" sz="9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therapy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available;</a:t>
            </a:r>
            <a:endParaRPr sz="900">
              <a:latin typeface="Times New Roman"/>
              <a:cs typeface="Times New Roman"/>
            </a:endParaRPr>
          </a:p>
          <a:p>
            <a:pPr lvl="3" marL="62103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21030" algn="l"/>
              </a:tabLst>
            </a:pP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withholding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established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effective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therapy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imes New Roman"/>
                <a:cs typeface="Times New Roman"/>
              </a:rPr>
              <a:t>would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expose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participants</a:t>
            </a:r>
            <a:r>
              <a:rPr dirty="0" sz="900" spc="-8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dirty="0" sz="9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serious</a:t>
            </a:r>
            <a:endParaRPr sz="900">
              <a:latin typeface="Times New Roman"/>
              <a:cs typeface="Times New Roman"/>
            </a:endParaRPr>
          </a:p>
          <a:p>
            <a:pPr algn="ctr" marR="187325">
              <a:lnSpc>
                <a:spcPct val="100000"/>
              </a:lnSpc>
              <a:spcBef>
                <a:spcPts val="32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harm, but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cause temporary discomfort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 delay in relief 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symptoms;</a:t>
            </a:r>
            <a:endParaRPr sz="900">
              <a:latin typeface="Palladio Uralic"/>
              <a:cs typeface="Palladio Uralic"/>
            </a:endParaRPr>
          </a:p>
          <a:p>
            <a:pPr lvl="3" marL="621030" indent="-180340">
              <a:lnSpc>
                <a:spcPct val="100000"/>
              </a:lnSpc>
              <a:spcBef>
                <a:spcPts val="459"/>
              </a:spcBef>
              <a:buChar char="•"/>
              <a:tabLst>
                <a:tab pos="621030" algn="l"/>
              </a:tabLst>
            </a:pP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if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disease </a:t>
            </a:r>
            <a:r>
              <a:rPr dirty="0" sz="900" spc="2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900" spc="25">
                <a:solidFill>
                  <a:srgbClr val="231F20"/>
                </a:solidFill>
                <a:latin typeface="Times New Roman"/>
                <a:cs typeface="Times New Roman"/>
              </a:rPr>
              <a:t>self-limited;</a:t>
            </a:r>
            <a:r>
              <a:rPr dirty="0" sz="900" spc="-12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endParaRPr sz="900">
              <a:latin typeface="Times New Roman"/>
              <a:cs typeface="Times New Roman"/>
            </a:endParaRPr>
          </a:p>
          <a:p>
            <a:pPr algn="just" lvl="3" marL="620395" marR="430530" indent="-180340">
              <a:lnSpc>
                <a:spcPct val="129600"/>
              </a:lnSpc>
              <a:spcBef>
                <a:spcPts val="145"/>
              </a:spcBef>
              <a:buChar char="•"/>
              <a:tabLst>
                <a:tab pos="621030" algn="l"/>
              </a:tabLst>
            </a:pP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use </a:t>
            </a:r>
            <a:r>
              <a:rPr dirty="0" sz="900" spc="30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an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established </a:t>
            </a:r>
            <a:r>
              <a:rPr dirty="0" sz="900" spc="40">
                <a:solidFill>
                  <a:srgbClr val="231F20"/>
                </a:solidFill>
                <a:latin typeface="Times New Roman"/>
                <a:cs typeface="Times New Roman"/>
              </a:rPr>
              <a:t>effective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therapy </a:t>
            </a:r>
            <a:r>
              <a:rPr dirty="0" sz="900" spc="50">
                <a:solidFill>
                  <a:srgbClr val="231F20"/>
                </a:solidFill>
                <a:latin typeface="Times New Roman"/>
                <a:cs typeface="Times New Roman"/>
              </a:rPr>
              <a:t>as a </a:t>
            </a:r>
            <a:r>
              <a:rPr dirty="0" sz="900" spc="70">
                <a:solidFill>
                  <a:srgbClr val="231F20"/>
                </a:solidFill>
                <a:latin typeface="Times New Roman"/>
                <a:cs typeface="Times New Roman"/>
              </a:rPr>
              <a:t>comparator </a:t>
            </a:r>
            <a:r>
              <a:rPr dirty="0" sz="900" spc="85">
                <a:solidFill>
                  <a:srgbClr val="231F20"/>
                </a:solidFill>
                <a:latin typeface="Times New Roman"/>
                <a:cs typeface="Times New Roman"/>
              </a:rPr>
              <a:t>would </a:t>
            </a:r>
            <a:r>
              <a:rPr dirty="0" sz="900" spc="65">
                <a:solidFill>
                  <a:srgbClr val="231F20"/>
                </a:solidFill>
                <a:latin typeface="Times New Roman"/>
                <a:cs typeface="Times New Roman"/>
              </a:rPr>
              <a:t>not </a:t>
            </a:r>
            <a:r>
              <a:rPr dirty="0" sz="900" spc="60">
                <a:solidFill>
                  <a:srgbClr val="231F20"/>
                </a:solidFill>
                <a:latin typeface="Times New Roman"/>
                <a:cs typeface="Times New Roman"/>
              </a:rPr>
              <a:t>yield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scientifically reliable results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placebo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would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 add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 additional  risk of serious or irreversible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harm to the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900">
              <a:latin typeface="Palladio Uralic"/>
              <a:cs typeface="Palladio Uralic"/>
            </a:endParaRPr>
          </a:p>
          <a:p>
            <a:pPr algn="just" lvl="2" marL="372110" marR="8255" indent="-360045">
              <a:lnSpc>
                <a:spcPct val="129200"/>
              </a:lnSpc>
              <a:spcBef>
                <a:spcPts val="885"/>
              </a:spcBef>
              <a:buAutoNum type="arabicPeriod" startAt="4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placebo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reasons,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certain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precautions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exercised.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and 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Box 7.5 for further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Palladio Uralic"/>
              <a:cs typeface="Palladio Uralic"/>
            </a:endParaRPr>
          </a:p>
          <a:p>
            <a:pPr algn="ctr" marL="635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7.5 Precautions to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be taken when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 placebo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799" y="527100"/>
            <a:ext cx="5351780" cy="399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88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6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435609" marR="82550" indent="-360045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7.5.2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of multicentric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 section 4.10.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for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Act.</a:t>
            </a:r>
            <a:endParaRPr sz="1000">
              <a:latin typeface="Palladio Uralic"/>
              <a:cs typeface="Palladio Uralic"/>
            </a:endParaRPr>
          </a:p>
          <a:p>
            <a:pPr algn="just" lvl="1" marL="436245" indent="-360045">
              <a:lnSpc>
                <a:spcPct val="100000"/>
              </a:lnSpc>
              <a:spcBef>
                <a:spcPts val="635"/>
              </a:spcBef>
              <a:buAutoNum type="arabicPeriod" startAt="6"/>
              <a:tabLst>
                <a:tab pos="436245" algn="l"/>
              </a:tabLst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Phytopharmaceutical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drugs</a:t>
            </a:r>
            <a:endParaRPr sz="1000">
              <a:latin typeface="Palladio Uralic"/>
              <a:cs typeface="Palladio Uralic"/>
            </a:endParaRPr>
          </a:p>
          <a:p>
            <a:pPr algn="just" marL="435609" marR="81280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Rules, 8th Amendment, 2015,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29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defines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class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drugs  called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phytopharmaceutical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“purified and standardized fraction with defined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minimum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four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bio-active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phyto-chemical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compounds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(qualitatively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quantitatively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assessed)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an extract of a medicinal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its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internal or external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human beings or animals for diagnosis, treatment, mitigation or prevention of any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administration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parenteral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route”.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details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7.2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this 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drugs.</a:t>
            </a:r>
            <a:endParaRPr sz="1000">
              <a:latin typeface="Palladio Uralic"/>
              <a:cs typeface="Palladio Uralic"/>
            </a:endParaRPr>
          </a:p>
          <a:p>
            <a:pPr algn="just" lvl="1" marL="436245" indent="-360045">
              <a:lnSpc>
                <a:spcPct val="100000"/>
              </a:lnSpc>
              <a:spcBef>
                <a:spcPts val="630"/>
              </a:spcBef>
              <a:buAutoNum type="arabicPeriod" startAt="7"/>
              <a:tabLst>
                <a:tab pos="436245" algn="l"/>
              </a:tabLst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Device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</a:t>
            </a:r>
            <a:endParaRPr sz="1000">
              <a:latin typeface="Palladio Uralic"/>
              <a:cs typeface="Palladio Uralic"/>
            </a:endParaRPr>
          </a:p>
          <a:p>
            <a:pPr algn="just" lvl="2" marL="435609" marR="819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362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device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defined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tool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achieve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primary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intended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 in or on the human body by pharmacological, immunological, 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metabolic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means but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assisted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its intended function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such means.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instrument,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apparatus,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appliance,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implant,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article,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alone  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combination,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software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accessory,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intended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manufacturer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be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specially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animals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of: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302" y="5158053"/>
            <a:ext cx="220979" cy="956944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(iii)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(iv)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(v)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(vi)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302" y="4495482"/>
            <a:ext cx="4670425" cy="161988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372745" indent="-360045">
              <a:lnSpc>
                <a:spcPct val="100000"/>
              </a:lnSpc>
              <a:spcBef>
                <a:spcPts val="730"/>
              </a:spcBef>
              <a:buAutoNum type="romanLcParenBoth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detection, diagnosis,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prevention,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monitoring;</a:t>
            </a:r>
            <a:endParaRPr sz="1000">
              <a:latin typeface="Palladio Uralic"/>
              <a:cs typeface="Palladio Uralic"/>
            </a:endParaRPr>
          </a:p>
          <a:p>
            <a:pPr marL="372110" marR="5080" indent="-360045">
              <a:lnSpc>
                <a:spcPct val="129200"/>
              </a:lnSpc>
              <a:spcBef>
                <a:spcPts val="285"/>
              </a:spcBef>
              <a:buAutoNum type="romanLcParenBoth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alleviation of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 or state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illness;</a:t>
            </a:r>
            <a:endParaRPr sz="1000">
              <a:latin typeface="Palladio Uralic"/>
              <a:cs typeface="Palladio Uralic"/>
            </a:endParaRPr>
          </a:p>
          <a:p>
            <a:pPr marL="372745" marR="7620">
              <a:lnSpc>
                <a:spcPct val="152800"/>
              </a:lnSpc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replacement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modification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support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anatomy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congenital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deformity;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supporting or sustaining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life;</a:t>
            </a:r>
            <a:endParaRPr sz="1000">
              <a:latin typeface="Palladio Uralic"/>
              <a:cs typeface="Palladio Uralic"/>
            </a:endParaRPr>
          </a:p>
          <a:p>
            <a:pPr marL="372745" marR="2375535">
              <a:lnSpc>
                <a:spcPct val="152800"/>
              </a:lnSpc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disinfection of medical devices;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 control 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conception.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305" y="6125438"/>
            <a:ext cx="485203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 marR="5080" indent="-360045">
              <a:lnSpc>
                <a:spcPct val="129200"/>
              </a:lnSpc>
              <a:spcBef>
                <a:spcPts val="100"/>
              </a:spcBef>
              <a:buFont typeface="Times New Roman"/>
              <a:buChar char="•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trials should be conducted in accordance with the ethical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principles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guidelines,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GCP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regulations for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medicated devices,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GSR 78 (E) dated 31.1.2017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per  amendments/modifications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issued from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time-to-time.</a:t>
            </a:r>
            <a:endParaRPr sz="1000">
              <a:latin typeface="Palladio Uralic"/>
              <a:cs typeface="Palladio Uralic"/>
            </a:endParaRPr>
          </a:p>
          <a:p>
            <a:pPr algn="just" marL="372110" marR="6350" indent="-360045">
              <a:lnSpc>
                <a:spcPct val="129200"/>
              </a:lnSpc>
              <a:spcBef>
                <a:spcPts val="280"/>
              </a:spcBef>
              <a:buFont typeface="Times New Roman"/>
              <a:buChar char="•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 data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medical device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animals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and likely risks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posed by the device should be considered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Rules,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1945.</a:t>
            </a:r>
            <a:endParaRPr sz="1000">
              <a:latin typeface="Palladio Uralic"/>
              <a:cs typeface="Palladio Uralic"/>
            </a:endParaRPr>
          </a:p>
          <a:p>
            <a:pPr algn="just" marL="372110" indent="-360045">
              <a:lnSpc>
                <a:spcPct val="100000"/>
              </a:lnSpc>
              <a:spcBef>
                <a:spcPts val="635"/>
              </a:spcBef>
              <a:buFont typeface="Times New Roman"/>
              <a:buChar char="•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Apart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 considerations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device,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procedures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introduce</a:t>
            </a:r>
            <a:r>
              <a:rPr dirty="0" sz="1000" spc="2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52095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527100"/>
            <a:ext cx="5210810" cy="3806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ctr" marR="106680">
              <a:lnSpc>
                <a:spcPct val="100000"/>
              </a:lnSpc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device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patient should also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evaluated for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safety.</a:t>
            </a:r>
            <a:endParaRPr sz="1000">
              <a:latin typeface="Palladio Uralic"/>
              <a:cs typeface="Palladio Uralic"/>
            </a:endParaRPr>
          </a:p>
          <a:p>
            <a:pPr algn="just" marL="732155" indent="-360680">
              <a:lnSpc>
                <a:spcPct val="100000"/>
              </a:lnSpc>
              <a:spcBef>
                <a:spcPts val="63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expensive,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feasible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reduced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rates.</a:t>
            </a:r>
            <a:endParaRPr sz="1000">
              <a:latin typeface="Palladio Uralic"/>
              <a:cs typeface="Palladio Uralic"/>
            </a:endParaRPr>
          </a:p>
          <a:p>
            <a:pPr algn="just" marL="732155" indent="-360680">
              <a:lnSpc>
                <a:spcPct val="100000"/>
              </a:lnSpc>
              <a:spcBef>
                <a:spcPts val="630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Avoid therapeutic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misconceptions.</a:t>
            </a:r>
            <a:endParaRPr sz="1000">
              <a:latin typeface="Palladio Uralic"/>
              <a:cs typeface="Palladio Uralic"/>
            </a:endParaRPr>
          </a:p>
          <a:p>
            <a:pPr algn="just" marL="732155" marR="5715" indent="-360045">
              <a:lnSpc>
                <a:spcPct val="129200"/>
              </a:lnSpc>
              <a:spcBef>
                <a:spcPts val="28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AE/SAE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reported 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timelines as per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 for a</a:t>
            </a:r>
            <a:r>
              <a:rPr dirty="0" sz="1000" spc="-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Here user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error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also be the cause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AE/SAE.</a:t>
            </a:r>
            <a:endParaRPr sz="1000">
              <a:latin typeface="Palladio Uralic"/>
              <a:cs typeface="Palladio Uralic"/>
            </a:endParaRPr>
          </a:p>
          <a:p>
            <a:pPr algn="just" marL="732155" marR="5715" indent="-360045">
              <a:lnSpc>
                <a:spcPct val="129200"/>
              </a:lnSpc>
              <a:spcBef>
                <a:spcPts val="284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wants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withdraw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possible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remove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internal device.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 participant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enrolling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her/him. The participant, however,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 out of continuing 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prejudice to her/his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ongoing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treatment.</a:t>
            </a:r>
            <a:endParaRPr sz="1000">
              <a:latin typeface="Palladio Uralic"/>
              <a:cs typeface="Palladio Uralic"/>
            </a:endParaRPr>
          </a:p>
          <a:p>
            <a:pPr algn="just" marL="732155" indent="-360680">
              <a:lnSpc>
                <a:spcPct val="100000"/>
              </a:lnSpc>
              <a:spcBef>
                <a:spcPts val="630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feasible,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obligations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emphasized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sponsor.</a:t>
            </a:r>
            <a:endParaRPr sz="1000">
              <a:latin typeface="Palladio Uralic"/>
              <a:cs typeface="Palladio Uralic"/>
            </a:endParaRPr>
          </a:p>
          <a:p>
            <a:pPr algn="just" marL="732155" marR="5080" indent="-360045">
              <a:lnSpc>
                <a:spcPct val="129200"/>
              </a:lnSpc>
              <a:spcBef>
                <a:spcPts val="285"/>
              </a:spcBef>
              <a:buFont typeface="Times New Roman"/>
              <a:buChar char="•"/>
              <a:tabLst>
                <a:tab pos="73279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duration of follow-up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long enough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detect late onset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reactions, especially when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device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implanted 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body.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 indent="-36004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7.7.2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Devices could be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internally or externally for diagnosis,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mitigation or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disorder.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Depending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involved,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(other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vitro diagnostic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devices)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classified as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Table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7.1: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Palladio Uralic"/>
              <a:cs typeface="Palladio Uralic"/>
            </a:endParaRPr>
          </a:p>
          <a:p>
            <a:pPr marL="156083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7.1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Classification of medical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devices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7" name="object 7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220873" y="4403585"/>
          <a:ext cx="4556125" cy="101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20"/>
                <a:gridCol w="1188085"/>
                <a:gridCol w="2833370"/>
              </a:tblGrid>
              <a:tr h="184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Class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AC2DB"/>
                    </a:solidFill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Level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3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AC2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Device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examples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AC2DB"/>
                    </a:solidFill>
                  </a:tcPr>
                </a:tc>
              </a:tr>
              <a:tr h="219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Low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Thermometers/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bandages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/tongue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depressors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F5"/>
                    </a:solidFill>
                  </a:tcPr>
                </a:tc>
              </a:tr>
              <a:tr h="184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Low–moderate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Hypodermic needles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/suction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equipment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A"/>
                    </a:solidFill>
                  </a:tcPr>
                </a:tc>
              </a:tr>
              <a:tr h="225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Moderate–high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Lung ventilator /bone fixation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plate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DF5"/>
                    </a:solidFill>
                  </a:tcPr>
                </a:tc>
              </a:tr>
              <a:tr h="184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High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A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Heart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valves/implantable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defibrillator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A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07299" y="5493016"/>
            <a:ext cx="5211445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 marR="5080" indent="-360045">
              <a:lnSpc>
                <a:spcPct val="1292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7.7.3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Devices 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 vitro diagnosis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reagent, calibrator, control material,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kit,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instrument,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apparatus,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equipment,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specimen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receptacle,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alone  or in combination with any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devices, that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intended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its manufacturer  to 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vitro for examination of any specimen, including any blood or tissue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donation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derived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body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solely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principally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providing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to: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7299" y="6674129"/>
            <a:ext cx="220979" cy="724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(ii)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(iii)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7293" y="6674129"/>
            <a:ext cx="4130675" cy="115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60575">
              <a:lnSpc>
                <a:spcPct val="1528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physiological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pathological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state;  congenital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deformity;</a:t>
            </a:r>
            <a:endParaRPr sz="1000">
              <a:latin typeface="Palladio Uralic"/>
              <a:cs typeface="Palladio Uralic"/>
            </a:endParaRPr>
          </a:p>
          <a:p>
            <a:pPr marL="12700" marR="50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 and compatibility of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donation  with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recipient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thereof;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7299" y="7649967"/>
            <a:ext cx="2190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(iv)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399" y="527100"/>
            <a:ext cx="5401945" cy="7341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42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6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821055" marR="105410" indent="-360045">
              <a:lnSpc>
                <a:spcPct val="129200"/>
              </a:lnSpc>
              <a:spcBef>
                <a:spcPts val="810"/>
              </a:spcBef>
              <a:buFont typeface="Times New Roman"/>
              <a:buChar char="•"/>
              <a:tabLst>
                <a:tab pos="821690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Diagnostics devices can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notified and non-notified. Notified are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vitro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devices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HIV,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HBsAg,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HCV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blood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grouping.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Non-notified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malaria,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TB,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dengue,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chikungunya,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typhoid,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syphilis,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cancer  markers,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461645" indent="-360045">
              <a:lnSpc>
                <a:spcPct val="100000"/>
              </a:lnSpc>
              <a:spcBef>
                <a:spcPts val="635"/>
              </a:spcBef>
              <a:buAutoNum type="arabicPeriod" startAt="8"/>
              <a:tabLst>
                <a:tab pos="461645" algn="l"/>
              </a:tabLst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Biologicals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and</a:t>
            </a:r>
            <a:r>
              <a:rPr dirty="0" sz="1000" spc="-1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biosimilars</a:t>
            </a:r>
            <a:endParaRPr sz="1000">
              <a:latin typeface="Palladio Uralic"/>
              <a:cs typeface="Palladio Uralic"/>
            </a:endParaRPr>
          </a:p>
          <a:p>
            <a:pPr algn="just" marL="461009" marR="1066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(biopharmaceutical drug)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composed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sugars,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proteins, nucleic acids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complex combinations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substances,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cells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tissues. This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 applies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products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produced by means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processes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or  without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recombinant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DNA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technology.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7.1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biologics.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7314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616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substances,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generated.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expertise may be sought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that foreseeable risks are well  identified.</a:t>
            </a:r>
            <a:endParaRPr sz="1000">
              <a:latin typeface="Palladio Uralic"/>
              <a:cs typeface="Palladio Uralic"/>
            </a:endParaRPr>
          </a:p>
          <a:p>
            <a:pPr algn="just" lvl="2" marL="4616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616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thorough benefit-risk assessment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carried out with available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85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616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involves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biosimilars,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product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(manufacturing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characterization),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preclinical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bioassay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demonstrate similarity with a reference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biologic.</a:t>
            </a:r>
            <a:endParaRPr sz="1000">
              <a:latin typeface="Palladio Uralic"/>
              <a:cs typeface="Palladio Uralic"/>
            </a:endParaRPr>
          </a:p>
          <a:p>
            <a:pPr algn="just" lvl="2" marL="4616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applicable and current regulations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lvl="1" marL="461645" indent="-360045">
              <a:lnSpc>
                <a:spcPct val="100000"/>
              </a:lnSpc>
              <a:spcBef>
                <a:spcPts val="635"/>
              </a:spcBef>
              <a:buAutoNum type="arabicPeriod" startAt="9"/>
              <a:tabLst>
                <a:tab pos="46164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 with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stem</a:t>
            </a:r>
            <a:r>
              <a:rPr dirty="0" sz="1000" spc="-2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cells</a:t>
            </a:r>
            <a:endParaRPr sz="1000">
              <a:latin typeface="Palladio Uralic"/>
              <a:cs typeface="Palladio Uralic"/>
            </a:endParaRPr>
          </a:p>
          <a:p>
            <a:pPr algn="just" marL="461009" marR="106680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recent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stem cell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undergone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rapid developments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promising new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several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incurable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source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degree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expected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stem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categorized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permissible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(adult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cord blood),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restricted (embryonic)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prohibited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(reproductive cloning)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India,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permissible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restricted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permitted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approvals.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necessary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donors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commodified.</a:t>
            </a:r>
            <a:endParaRPr sz="1000">
              <a:latin typeface="Palladio Uralic"/>
              <a:cs typeface="Palladio Uralic"/>
            </a:endParaRPr>
          </a:p>
          <a:p>
            <a:pPr algn="just" marL="461009" marR="107950">
              <a:lnSpc>
                <a:spcPct val="129200"/>
              </a:lnSpc>
              <a:spcBef>
                <a:spcPts val="28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address issues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stem cell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DBT published Guidelines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 and Therapy in 2007, 2013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revised as National Guidelines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 in 2017.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baseline="60606" sz="825" spc="22">
                <a:solidFill>
                  <a:srgbClr val="231F20"/>
                </a:solidFill>
                <a:latin typeface="Palladio Uralic"/>
                <a:cs typeface="Palladio Uralic"/>
              </a:rPr>
              <a:t>6</a:t>
            </a:r>
            <a:endParaRPr baseline="60606" sz="825">
              <a:latin typeface="Palladio Uralic"/>
              <a:cs typeface="Palladio Uralic"/>
            </a:endParaRPr>
          </a:p>
          <a:p>
            <a:pPr algn="just" lvl="2" marL="461009" marR="1066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Except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haemopoietic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stem cell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transplantation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haematological disorders,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other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stem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cells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categorized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and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needing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approval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EC,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IC-SCR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(permissible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research),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Apex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Committee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 and Therapy (NAC-SCRT) (restricted research) and CDSCO  (IND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drugs)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be.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29</a:t>
            </a:r>
            <a:r>
              <a:rPr dirty="0" baseline="60606" sz="825" spc="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stem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cells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outside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domain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a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 is considered unethical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hence not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permissible.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6998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399" y="527100"/>
            <a:ext cx="5401310" cy="716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742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6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lvl="2" marL="461009" marR="107314" indent="-360045">
              <a:lnSpc>
                <a:spcPct val="129200"/>
              </a:lnSpc>
              <a:spcBef>
                <a:spcPts val="950"/>
              </a:spcBef>
              <a:buAutoNum type="arabicPeriod" startAt="2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carried out with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grade cells processed 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Laboratory Practices (GLP)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30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Manufacturing Practices (GMP)</a:t>
            </a:r>
            <a:r>
              <a:rPr dirty="0" baseline="60606" sz="825">
                <a:solidFill>
                  <a:srgbClr val="231F20"/>
                </a:solidFill>
                <a:latin typeface="Palladio Uralic"/>
                <a:cs typeface="Palladio Uralic"/>
              </a:rPr>
              <a:t>31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,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GCP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r>
              <a:rPr dirty="0" baseline="60606" sz="825" spc="-7">
                <a:solidFill>
                  <a:srgbClr val="231F20"/>
                </a:solidFill>
                <a:latin typeface="Palladio Uralic"/>
                <a:cs typeface="Palladio Uralic"/>
              </a:rPr>
              <a:t>12</a:t>
            </a:r>
            <a:endParaRPr baseline="60606" sz="825">
              <a:latin typeface="Palladio Uralic"/>
              <a:cs typeface="Palladio Uralic"/>
            </a:endParaRPr>
          </a:p>
          <a:p>
            <a:pPr algn="just" lvl="2" marL="461009" marR="106680" indent="-36004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4616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Each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conducting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stem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cell  research. Researcher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kept updated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changes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regarding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cells.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current standards 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applied.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6680" indent="-360045">
              <a:lnSpc>
                <a:spcPct val="129200"/>
              </a:lnSpc>
              <a:spcBef>
                <a:spcPts val="284"/>
              </a:spcBef>
              <a:buAutoNum type="arabicPeriod" startAt="2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IC-SCR,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turn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NAC-SCRT.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such studies should also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CTRI. The EC should</a:t>
            </a:r>
            <a:r>
              <a:rPr dirty="0" sz="10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final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endParaRPr sz="1000">
              <a:latin typeface="Palladio Uralic"/>
              <a:cs typeface="Palladio Uralic"/>
            </a:endParaRPr>
          </a:p>
          <a:p>
            <a:pPr algn="just" lvl="1" marL="461645" indent="-360045">
              <a:lnSpc>
                <a:spcPct val="100000"/>
              </a:lnSpc>
              <a:spcBef>
                <a:spcPts val="630"/>
              </a:spcBef>
              <a:buAutoNum type="arabicPeriod" startAt="10"/>
              <a:tabLst>
                <a:tab pos="461645" algn="l"/>
              </a:tabLst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Surgical</a:t>
            </a:r>
            <a:r>
              <a:rPr dirty="0" sz="1000" spc="-1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interventions</a:t>
            </a:r>
            <a:endParaRPr sz="1000">
              <a:latin typeface="Palladio Uralic"/>
              <a:cs typeface="Palladio Uralic"/>
            </a:endParaRPr>
          </a:p>
          <a:p>
            <a:pPr algn="just" marL="461009" marR="10795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Surgical interventions that are being studied systematically must be considered as  research and follow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66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616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established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surgical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studied,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researcher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references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procedure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describe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most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likely complications  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perform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benefit-risk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assessment.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frequency  of each complication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also 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mentioned.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477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modification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 surgical 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to be tested,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protocol and ICD must specify the need for this modification and the expected  complications,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preferable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comparative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conventional method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compared to the 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surgical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604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an entirely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surgical intervention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being tested, 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insist 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animal data/modeling data which establishes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efficacy and safety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technique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case reports/case series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indicate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describe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66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surgical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applicable,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specified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timelines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described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  trials.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66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Provision of free treatment and compensation for any study-related injury must be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ensured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compensation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amount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after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relatedness.</a:t>
            </a:r>
            <a:endParaRPr sz="1000">
              <a:latin typeface="Palladio Uralic"/>
              <a:cs typeface="Palladio Uralic"/>
            </a:endParaRPr>
          </a:p>
          <a:p>
            <a:pPr algn="just" lvl="2" marL="461009" marR="10541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616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inherent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issues, sham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surgery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 of  clinical trials, except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there are strong scientific reasons. Under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 circumstances,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 conditions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met. See Box 7.6 for further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details.</a:t>
            </a:r>
            <a:endParaRPr sz="1000">
              <a:latin typeface="Palladio Uralic"/>
              <a:cs typeface="Palladio Ur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8" name="object 8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4681" y="1129664"/>
            <a:ext cx="4835525" cy="821690"/>
            <a:chOff x="1004681" y="1129664"/>
            <a:chExt cx="4835525" cy="821690"/>
          </a:xfrm>
        </p:grpSpPr>
        <p:sp>
          <p:nvSpPr>
            <p:cNvPr id="7" name="object 7"/>
            <p:cNvSpPr/>
            <p:nvPr/>
          </p:nvSpPr>
          <p:spPr>
            <a:xfrm>
              <a:off x="1009444" y="1134427"/>
              <a:ext cx="4826000" cy="812165"/>
            </a:xfrm>
            <a:custGeom>
              <a:avLst/>
              <a:gdLst/>
              <a:ahLst/>
              <a:cxnLst/>
              <a:rect l="l" t="t" r="r" b="b"/>
              <a:pathLst>
                <a:path w="4826000" h="812164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659612"/>
                  </a:lnTo>
                  <a:lnTo>
                    <a:pt x="2381" y="747718"/>
                  </a:lnTo>
                  <a:lnTo>
                    <a:pt x="19050" y="792962"/>
                  </a:lnTo>
                  <a:lnTo>
                    <a:pt x="64293" y="809631"/>
                  </a:lnTo>
                  <a:lnTo>
                    <a:pt x="152400" y="812012"/>
                  </a:lnTo>
                  <a:lnTo>
                    <a:pt x="4673041" y="812012"/>
                  </a:lnTo>
                  <a:lnTo>
                    <a:pt x="4761147" y="809631"/>
                  </a:lnTo>
                  <a:lnTo>
                    <a:pt x="4806391" y="792962"/>
                  </a:lnTo>
                  <a:lnTo>
                    <a:pt x="4823059" y="747718"/>
                  </a:lnTo>
                  <a:lnTo>
                    <a:pt x="4825441" y="659612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09444" y="1134427"/>
              <a:ext cx="4826000" cy="812165"/>
            </a:xfrm>
            <a:custGeom>
              <a:avLst/>
              <a:gdLst/>
              <a:ahLst/>
              <a:cxnLst/>
              <a:rect l="l" t="t" r="r" b="b"/>
              <a:pathLst>
                <a:path w="4826000" h="812164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659612"/>
                  </a:lnTo>
                  <a:lnTo>
                    <a:pt x="2381" y="747718"/>
                  </a:lnTo>
                  <a:lnTo>
                    <a:pt x="19050" y="792962"/>
                  </a:lnTo>
                  <a:lnTo>
                    <a:pt x="64293" y="809631"/>
                  </a:lnTo>
                  <a:lnTo>
                    <a:pt x="152400" y="812012"/>
                  </a:lnTo>
                  <a:lnTo>
                    <a:pt x="4673041" y="812012"/>
                  </a:lnTo>
                  <a:lnTo>
                    <a:pt x="4761147" y="809631"/>
                  </a:lnTo>
                  <a:lnTo>
                    <a:pt x="4806391" y="792962"/>
                  </a:lnTo>
                  <a:lnTo>
                    <a:pt x="4823059" y="747718"/>
                  </a:lnTo>
                  <a:lnTo>
                    <a:pt x="4825441" y="659612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964154" y="907198"/>
            <a:ext cx="2916555" cy="144145"/>
          </a:xfrm>
          <a:custGeom>
            <a:avLst/>
            <a:gdLst/>
            <a:ahLst/>
            <a:cxnLst/>
            <a:rect l="l" t="t" r="r" b="b"/>
            <a:pathLst>
              <a:path w="2916554" h="144144">
                <a:moveTo>
                  <a:pt x="2865196" y="0"/>
                </a:moveTo>
                <a:lnTo>
                  <a:pt x="50800" y="0"/>
                </a:lnTo>
                <a:lnTo>
                  <a:pt x="21431" y="793"/>
                </a:lnTo>
                <a:lnTo>
                  <a:pt x="6350" y="6350"/>
                </a:lnTo>
                <a:lnTo>
                  <a:pt x="793" y="21431"/>
                </a:lnTo>
                <a:lnTo>
                  <a:pt x="0" y="50800"/>
                </a:lnTo>
                <a:lnTo>
                  <a:pt x="0" y="93192"/>
                </a:lnTo>
                <a:lnTo>
                  <a:pt x="793" y="122561"/>
                </a:lnTo>
                <a:lnTo>
                  <a:pt x="6350" y="137642"/>
                </a:lnTo>
                <a:lnTo>
                  <a:pt x="21431" y="143198"/>
                </a:lnTo>
                <a:lnTo>
                  <a:pt x="50800" y="143992"/>
                </a:lnTo>
                <a:lnTo>
                  <a:pt x="2865196" y="143992"/>
                </a:lnTo>
                <a:lnTo>
                  <a:pt x="2894564" y="143198"/>
                </a:lnTo>
                <a:lnTo>
                  <a:pt x="2909646" y="137642"/>
                </a:lnTo>
                <a:lnTo>
                  <a:pt x="2915202" y="122561"/>
                </a:lnTo>
                <a:lnTo>
                  <a:pt x="2915996" y="93192"/>
                </a:lnTo>
                <a:lnTo>
                  <a:pt x="2915996" y="50800"/>
                </a:lnTo>
                <a:lnTo>
                  <a:pt x="2915202" y="21431"/>
                </a:lnTo>
                <a:lnTo>
                  <a:pt x="2909646" y="6350"/>
                </a:lnTo>
                <a:lnTo>
                  <a:pt x="2894564" y="793"/>
                </a:lnTo>
                <a:lnTo>
                  <a:pt x="2865196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99" y="527100"/>
            <a:ext cx="5212715" cy="713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Palladio Uralic"/>
              <a:cs typeface="Palladio Uralic"/>
            </a:endParaRPr>
          </a:p>
          <a:p>
            <a:pPr marL="1768475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7.6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Conditions for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sham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surgery</a:t>
            </a:r>
            <a:endParaRPr sz="1000">
              <a:latin typeface="Palladio Uralic"/>
              <a:cs typeface="Palladio Uralic"/>
            </a:endParaRPr>
          </a:p>
          <a:p>
            <a:pPr marL="548640" marR="143510" indent="-180340">
              <a:lnSpc>
                <a:spcPct val="129600"/>
              </a:lnSpc>
              <a:spcBef>
                <a:spcPts val="785"/>
              </a:spcBef>
              <a:buAutoNum type="arabicPeriod"/>
              <a:tabLst>
                <a:tab pos="54927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 to be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 clear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description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justifications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include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sham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surgery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group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protocol,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 must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 assessed by the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900">
              <a:latin typeface="Palladio Uralic"/>
              <a:cs typeface="Palladio Uralic"/>
            </a:endParaRPr>
          </a:p>
          <a:p>
            <a:pPr marL="548640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4927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There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 be no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serious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harm caused by the sham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surgery.</a:t>
            </a:r>
            <a:endParaRPr sz="900">
              <a:latin typeface="Palladio Uralic"/>
              <a:cs typeface="Palladio Uralic"/>
            </a:endParaRPr>
          </a:p>
          <a:p>
            <a:pPr marL="548640" indent="-18034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49275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get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access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appropriate,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intervention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buAutoNum type="arabicPeriod" startAt="11"/>
              <a:tabLst>
                <a:tab pos="4806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Community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(public health</a:t>
            </a:r>
            <a:r>
              <a:rPr dirty="0" sz="1000" spc="-1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interventions)</a:t>
            </a:r>
            <a:endParaRPr sz="1000">
              <a:latin typeface="Palladio Uralic"/>
              <a:cs typeface="Palladio Uralic"/>
            </a:endParaRPr>
          </a:p>
          <a:p>
            <a:pPr algn="just" marL="480059" marR="6985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studies involving whole communities and are conducted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evaluate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preventive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strategies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like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mass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administration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(MDA)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trials,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fortification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food,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typically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whole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community.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unit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area, institution, village,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block,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district, etc.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 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studies, different communities are  randomized and allocated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(see section 8 for further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details).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12"/>
              <a:tabLst>
                <a:tab pos="4806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interventions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in</a:t>
            </a:r>
            <a:r>
              <a:rPr dirty="0" sz="1000" spc="-2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HIV/AIDS</a:t>
            </a:r>
            <a:endParaRPr sz="1000">
              <a:latin typeface="Palladio Uralic"/>
              <a:cs typeface="Palladio Uralic"/>
            </a:endParaRPr>
          </a:p>
          <a:p>
            <a:pPr algn="just" marL="480059" marR="5715">
              <a:lnSpc>
                <a:spcPct val="129200"/>
              </a:lnSpc>
              <a:spcBef>
                <a:spcPts val="28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trials in HIV positive patients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for the evaluation of new drugs,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vaccines,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preventive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tests.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Apart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general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 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need to be addressed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planned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HIV/AIDS.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stigma,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culturally  embedded myths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marginalization, lack of legal status or criminalization  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susceptible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disparity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 in 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world are examples of special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Global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HIV/AIDS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specific communities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receive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 and any other relevant authority,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the HMSC,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 applicable, in addition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done,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pre-test-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post-test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be done as per National AIDS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Control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(NACO)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5080" indent="-46799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Issues that may arise because of discordant couples should be addressed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before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initiating any study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living with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HIV/AIDS.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HIV 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sexually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transmitted disease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potentially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life-threatening,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sexual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partner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respected over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privacy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HIV  positive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HIV/AIDS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 cannot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tested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expected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toxicity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" y="516750"/>
            <a:ext cx="6622415" cy="216535"/>
          </a:xfrm>
          <a:custGeom>
            <a:avLst/>
            <a:gdLst/>
            <a:ahLst/>
            <a:cxnLst/>
            <a:rect l="l" t="t" r="r" b="b"/>
            <a:pathLst>
              <a:path w="6622415" h="216534">
                <a:moveTo>
                  <a:pt x="0" y="216001"/>
                </a:moveTo>
                <a:lnTo>
                  <a:pt x="6621843" y="216001"/>
                </a:lnTo>
                <a:lnTo>
                  <a:pt x="6621843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527100"/>
            <a:ext cx="5213350" cy="7592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53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950"/>
              </a:spcBef>
              <a:buAutoNum type="arabicPeriod" startAt="6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combined 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I/II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Phase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II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population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been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exhausted.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5"/>
              </a:spcBef>
              <a:buAutoNum type="arabicPeriod" startAt="6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preventive HIV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vaccine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conducted, it can result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positive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serology.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does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not indicate HIV infection but can create problems for travel  and employment. Under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circumstances, the project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issue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 certificate stating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person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 was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vaccine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clarification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4"/>
              </a:spcBef>
              <a:buAutoNum type="arabicPeriod" startAt="6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involves sexual minorities or IV drug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users should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 engagement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(community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leaders)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throughout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life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until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  and dissemination of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6985" indent="-467995">
              <a:lnSpc>
                <a:spcPct val="129200"/>
              </a:lnSpc>
              <a:spcBef>
                <a:spcPts val="280"/>
              </a:spcBef>
              <a:buAutoNum type="arabicPeriod" startAt="6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consider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co-opting a member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community, if relevant for  initial and continuing review 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8255" indent="-467995">
              <a:lnSpc>
                <a:spcPct val="129200"/>
              </a:lnSpc>
              <a:spcBef>
                <a:spcPts val="285"/>
              </a:spcBef>
              <a:buAutoNum type="arabicPeriod" startAt="6"/>
              <a:tabLst>
                <a:tab pos="502920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possible,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example,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found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useful,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available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regulatory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place, 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post-trial access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0"/>
              </a:spcBef>
              <a:buAutoNum type="arabicPeriod" startAt="6"/>
              <a:tabLst>
                <a:tab pos="4806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HIV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positive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persons,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misconstrued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anti-HIV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make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willing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participate.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Therefore,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full implications in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simple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terms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explained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HIV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positive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being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them,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hepatitis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B.</a:t>
            </a:r>
            <a:endParaRPr sz="1000">
              <a:latin typeface="Palladio Uralic"/>
              <a:cs typeface="Palladio Uralic"/>
            </a:endParaRPr>
          </a:p>
          <a:p>
            <a:pPr algn="just" lvl="1" marL="480695" indent="-467995">
              <a:lnSpc>
                <a:spcPct val="100000"/>
              </a:lnSpc>
              <a:spcBef>
                <a:spcPts val="635"/>
              </a:spcBef>
              <a:buAutoNum type="arabicPeriod" startAt="13"/>
              <a:tabLst>
                <a:tab pos="480695" algn="l"/>
              </a:tabLst>
            </a:pP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Clinical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trials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on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traditional systems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of</a:t>
            </a:r>
            <a:r>
              <a:rPr dirty="0" sz="1000" spc="-30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medicine</a:t>
            </a:r>
            <a:endParaRPr sz="1000">
              <a:latin typeface="Palladio Uralic"/>
              <a:cs typeface="Palladio Uralic"/>
            </a:endParaRPr>
          </a:p>
          <a:p>
            <a:pPr algn="just" marL="480059" marR="5080">
              <a:lnSpc>
                <a:spcPct val="129200"/>
              </a:lnSpc>
              <a:spcBef>
                <a:spcPts val="284"/>
              </a:spcBef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Although traditional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systems of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medicine (termed complementary and alternate  systems in the west) are known for their long history of safe and effective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use,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validation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efficacy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evidence-based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methodologies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needed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purpose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universal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acceptability,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gaining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confidence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practitioners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satisfaction of end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products. Government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India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recognized  Ayurveda,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Siddha,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Unani,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Yoga,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Naturopathy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Homeopathy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systems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medicine.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2012,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Sowa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Rigpa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(Amchi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Tibetan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medicine)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was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added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list.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Ministry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AYUSH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(Ayurveda,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Unani,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Siddha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Homeopathy)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governs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regulates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systems. Drugs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these systems come under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1940,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ASU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H drugs. Drugs/formulations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these</a:t>
            </a:r>
            <a:r>
              <a:rPr dirty="0" sz="1000" spc="-1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medicine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classified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two groups.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 Box 7.7 for further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details:</a:t>
            </a:r>
            <a:endParaRPr sz="1000">
              <a:latin typeface="Palladio Uralic"/>
              <a:cs typeface="Palladio Uralic"/>
            </a:endParaRPr>
          </a:p>
          <a:p>
            <a:pPr algn="just" lvl="2" marL="480059" marR="7620" indent="-46799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4806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AYUSH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ASU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 medicines (TM)</a:t>
            </a:r>
            <a:r>
              <a:rPr dirty="0" sz="1000" spc="-1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external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medicines/therapeutic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procedures,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folk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medicines,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patent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proprietary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medicines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TM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tabLst>
                <a:tab pos="5081905" algn="l"/>
              </a:tabLst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N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COUNCI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</a:t>
            </a:r>
            <a:r>
              <a:rPr dirty="0" sz="850" spc="15" b="1">
                <a:solidFill>
                  <a:srgbClr val="231F20"/>
                </a:solidFill>
                <a:latin typeface="Palladio Uralic"/>
                <a:cs typeface="Palladio Uralic"/>
              </a:rPr>
              <a:t>H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	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83</a:t>
            </a:r>
            <a:endParaRPr sz="900">
              <a:latin typeface="Palladio Uralic"/>
              <a:cs typeface="Palladio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4394" y="4348187"/>
            <a:ext cx="400050" cy="530225"/>
            <a:chOff x="6224394" y="4348187"/>
            <a:chExt cx="400050" cy="530225"/>
          </a:xfrm>
        </p:grpSpPr>
        <p:sp>
          <p:nvSpPr>
            <p:cNvPr id="6" name="object 6"/>
            <p:cNvSpPr/>
            <p:nvPr/>
          </p:nvSpPr>
          <p:spPr>
            <a:xfrm>
              <a:off x="6224394" y="4348187"/>
              <a:ext cx="400050" cy="530225"/>
            </a:xfrm>
            <a:custGeom>
              <a:avLst/>
              <a:gdLst/>
              <a:ahLst/>
              <a:cxnLst/>
              <a:rect l="l" t="t" r="r" b="b"/>
              <a:pathLst>
                <a:path w="400050" h="530225">
                  <a:moveTo>
                    <a:pt x="0" y="529793"/>
                  </a:moveTo>
                  <a:lnTo>
                    <a:pt x="399605" y="529793"/>
                  </a:lnTo>
                  <a:lnTo>
                    <a:pt x="399605" y="0"/>
                  </a:lnTo>
                  <a:lnTo>
                    <a:pt x="0" y="0"/>
                  </a:lnTo>
                  <a:lnTo>
                    <a:pt x="0" y="529793"/>
                  </a:lnTo>
                  <a:close/>
                </a:path>
              </a:pathLst>
            </a:custGeom>
            <a:solidFill>
              <a:srgbClr val="00A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7271" y="4566703"/>
              <a:ext cx="73837" cy="106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6750"/>
            <a:ext cx="6623050" cy="216535"/>
          </a:xfrm>
          <a:custGeom>
            <a:avLst/>
            <a:gdLst/>
            <a:ahLst/>
            <a:cxnLst/>
            <a:rect l="l" t="t" r="r" b="b"/>
            <a:pathLst>
              <a:path w="6623050" h="216534">
                <a:moveTo>
                  <a:pt x="6622920" y="0"/>
                </a:moveTo>
                <a:lnTo>
                  <a:pt x="0" y="0"/>
                </a:lnTo>
                <a:lnTo>
                  <a:pt x="0" y="216001"/>
                </a:lnTo>
                <a:lnTo>
                  <a:pt x="6622920" y="216001"/>
                </a:lnTo>
                <a:lnTo>
                  <a:pt x="6622920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9999" y="795015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00A1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99" y="7956422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91" y="7957466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04681" y="1866518"/>
            <a:ext cx="4835525" cy="2100580"/>
            <a:chOff x="1004681" y="1866518"/>
            <a:chExt cx="4835525" cy="2100580"/>
          </a:xfrm>
        </p:grpSpPr>
        <p:sp>
          <p:nvSpPr>
            <p:cNvPr id="7" name="object 7"/>
            <p:cNvSpPr/>
            <p:nvPr/>
          </p:nvSpPr>
          <p:spPr>
            <a:xfrm>
              <a:off x="1009444" y="1871281"/>
              <a:ext cx="4826000" cy="2091055"/>
            </a:xfrm>
            <a:custGeom>
              <a:avLst/>
              <a:gdLst/>
              <a:ahLst/>
              <a:cxnLst/>
              <a:rect l="l" t="t" r="r" b="b"/>
              <a:pathLst>
                <a:path w="4826000" h="2091054">
                  <a:moveTo>
                    <a:pt x="467304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938147"/>
                  </a:lnTo>
                  <a:lnTo>
                    <a:pt x="2381" y="2026253"/>
                  </a:lnTo>
                  <a:lnTo>
                    <a:pt x="19050" y="2071497"/>
                  </a:lnTo>
                  <a:lnTo>
                    <a:pt x="64293" y="2088165"/>
                  </a:lnTo>
                  <a:lnTo>
                    <a:pt x="152400" y="2090547"/>
                  </a:lnTo>
                  <a:lnTo>
                    <a:pt x="4673041" y="2090547"/>
                  </a:lnTo>
                  <a:lnTo>
                    <a:pt x="4761147" y="2088165"/>
                  </a:lnTo>
                  <a:lnTo>
                    <a:pt x="4806391" y="2071497"/>
                  </a:lnTo>
                  <a:lnTo>
                    <a:pt x="4823059" y="2026253"/>
                  </a:lnTo>
                  <a:lnTo>
                    <a:pt x="4825441" y="1938147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close/>
                </a:path>
              </a:pathLst>
            </a:custGeom>
            <a:solidFill>
              <a:srgbClr val="EE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09444" y="1871281"/>
              <a:ext cx="4826000" cy="2091055"/>
            </a:xfrm>
            <a:custGeom>
              <a:avLst/>
              <a:gdLst/>
              <a:ahLst/>
              <a:cxnLst/>
              <a:rect l="l" t="t" r="r" b="b"/>
              <a:pathLst>
                <a:path w="4826000" h="2091054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938147"/>
                  </a:lnTo>
                  <a:lnTo>
                    <a:pt x="2381" y="2026253"/>
                  </a:lnTo>
                  <a:lnTo>
                    <a:pt x="19050" y="2071497"/>
                  </a:lnTo>
                  <a:lnTo>
                    <a:pt x="64293" y="2088165"/>
                  </a:lnTo>
                  <a:lnTo>
                    <a:pt x="152400" y="2090547"/>
                  </a:lnTo>
                  <a:lnTo>
                    <a:pt x="4673041" y="2090547"/>
                  </a:lnTo>
                  <a:lnTo>
                    <a:pt x="4761147" y="2088165"/>
                  </a:lnTo>
                  <a:lnTo>
                    <a:pt x="4806391" y="2071497"/>
                  </a:lnTo>
                  <a:lnTo>
                    <a:pt x="4823059" y="2026253"/>
                  </a:lnTo>
                  <a:lnTo>
                    <a:pt x="4825441" y="1938147"/>
                  </a:lnTo>
                  <a:lnTo>
                    <a:pt x="4825441" y="152400"/>
                  </a:lnTo>
                  <a:lnTo>
                    <a:pt x="4823059" y="64293"/>
                  </a:lnTo>
                  <a:lnTo>
                    <a:pt x="4806391" y="19050"/>
                  </a:lnTo>
                  <a:lnTo>
                    <a:pt x="4761147" y="2381"/>
                  </a:lnTo>
                  <a:lnTo>
                    <a:pt x="4673041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00A1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442158" y="1571764"/>
            <a:ext cx="3960495" cy="167640"/>
          </a:xfrm>
          <a:custGeom>
            <a:avLst/>
            <a:gdLst/>
            <a:ahLst/>
            <a:cxnLst/>
            <a:rect l="l" t="t" r="r" b="b"/>
            <a:pathLst>
              <a:path w="3960495" h="167639">
                <a:moveTo>
                  <a:pt x="3896499" y="0"/>
                </a:moveTo>
                <a:lnTo>
                  <a:pt x="63500" y="0"/>
                </a:lnTo>
                <a:lnTo>
                  <a:pt x="26789" y="992"/>
                </a:lnTo>
                <a:lnTo>
                  <a:pt x="7937" y="7937"/>
                </a:lnTo>
                <a:lnTo>
                  <a:pt x="992" y="26789"/>
                </a:lnTo>
                <a:lnTo>
                  <a:pt x="0" y="63500"/>
                </a:lnTo>
                <a:lnTo>
                  <a:pt x="0" y="103898"/>
                </a:lnTo>
                <a:lnTo>
                  <a:pt x="992" y="140609"/>
                </a:lnTo>
                <a:lnTo>
                  <a:pt x="7937" y="159461"/>
                </a:lnTo>
                <a:lnTo>
                  <a:pt x="26789" y="166406"/>
                </a:lnTo>
                <a:lnTo>
                  <a:pt x="63500" y="167398"/>
                </a:lnTo>
                <a:lnTo>
                  <a:pt x="3896499" y="167398"/>
                </a:lnTo>
                <a:lnTo>
                  <a:pt x="3933210" y="166406"/>
                </a:lnTo>
                <a:lnTo>
                  <a:pt x="3952062" y="159461"/>
                </a:lnTo>
                <a:lnTo>
                  <a:pt x="3959007" y="140609"/>
                </a:lnTo>
                <a:lnTo>
                  <a:pt x="3959999" y="103898"/>
                </a:lnTo>
                <a:lnTo>
                  <a:pt x="3959999" y="63500"/>
                </a:lnTo>
                <a:lnTo>
                  <a:pt x="3959007" y="26789"/>
                </a:lnTo>
                <a:lnTo>
                  <a:pt x="3952062" y="7937"/>
                </a:lnTo>
                <a:lnTo>
                  <a:pt x="3933210" y="992"/>
                </a:lnTo>
                <a:lnTo>
                  <a:pt x="3896499" y="0"/>
                </a:lnTo>
                <a:close/>
              </a:path>
            </a:pathLst>
          </a:custGeom>
          <a:solidFill>
            <a:srgbClr val="8AC2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4599" y="527100"/>
            <a:ext cx="5299075" cy="727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9806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6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 algn="just" marL="492759" marR="81280">
              <a:lnSpc>
                <a:spcPct val="129200"/>
              </a:lnSpc>
              <a:spcBef>
                <a:spcPts val="95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all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described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reporting  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AYUSH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GCP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baseline="60606" sz="825" spc="-7">
                <a:solidFill>
                  <a:srgbClr val="231F20"/>
                </a:solidFill>
                <a:latin typeface="Palladio Uralic"/>
                <a:cs typeface="Palladio Uralic"/>
              </a:rPr>
              <a:t>32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Palladio Uralic"/>
              <a:cs typeface="Palladio Uralic"/>
            </a:endParaRPr>
          </a:p>
          <a:p>
            <a:pPr algn="ctr" marL="156845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Box 7.7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Classification of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drugs/formulation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3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AYUSH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Palladio Uralic"/>
              <a:cs typeface="Palladio Uralic"/>
            </a:endParaRPr>
          </a:p>
          <a:p>
            <a:pPr algn="just" marL="589280" marR="244475" indent="-180340">
              <a:lnSpc>
                <a:spcPct val="129600"/>
              </a:lnSpc>
              <a:buAutoNum type="arabicPeriod"/>
              <a:tabLst>
                <a:tab pos="589915" algn="l"/>
              </a:tabLst>
            </a:pP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Classical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preparations/formulations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those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clinically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evaluated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same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indication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being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described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classical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authoritative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texts.  These classical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drugs are manufactured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named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formulations  described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authoritative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texts.</a:t>
            </a:r>
            <a:endParaRPr sz="900">
              <a:latin typeface="Palladio Uralic"/>
              <a:cs typeface="Palladio Uralic"/>
            </a:endParaRPr>
          </a:p>
          <a:p>
            <a:pPr algn="just" marL="589280" marR="241935" indent="-180340">
              <a:lnSpc>
                <a:spcPct val="129600"/>
              </a:lnSpc>
              <a:spcBef>
                <a:spcPts val="145"/>
              </a:spcBef>
              <a:buAutoNum type="arabicPeriod"/>
              <a:tabLst>
                <a:tab pos="589915" algn="l"/>
              </a:tabLst>
            </a:pP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Patent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proprietary products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900" spc="15">
                <a:solidFill>
                  <a:srgbClr val="231F20"/>
                </a:solidFill>
                <a:latin typeface="Palladio Uralic"/>
                <a:cs typeface="Palladio Uralic"/>
              </a:rPr>
              <a:t>formulations containing only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 spc="20">
                <a:solidFill>
                  <a:srgbClr val="231F20"/>
                </a:solidFill>
                <a:latin typeface="Palladio Uralic"/>
                <a:cs typeface="Palladio Uralic"/>
              </a:rPr>
              <a:t>ingredients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mentioned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formulae described in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authoritative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books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Ayurveda (or Yoga,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Naturopathy,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Unani, Siddha,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Homoeopathy,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SOWA–RIGPA systems,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 the case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may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be),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medicine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specified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first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schedule,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but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differ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create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combination,</a:t>
            </a:r>
            <a:r>
              <a:rPr dirty="0" sz="9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 innovation or invention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manufacture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products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different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the classical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medicine.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However, this group does not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include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medicine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administered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parenteral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route.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Palladio Uralic"/>
              <a:cs typeface="Palladio Uralic"/>
            </a:endParaRPr>
          </a:p>
          <a:p>
            <a:pPr algn="just" lvl="2" marL="492759" marR="78105" indent="-467995">
              <a:lnSpc>
                <a:spcPct val="129200"/>
              </a:lnSpc>
              <a:buAutoNum type="arabicPeriod" startAt="2"/>
              <a:tabLst>
                <a:tab pos="49339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IPs/comparators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more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than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one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traditional system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medicine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are to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be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investigated,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investigator(s)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included in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co-investigator(s).</a:t>
            </a:r>
            <a:endParaRPr sz="1000">
              <a:latin typeface="Palladio Uralic"/>
              <a:cs typeface="Palladio Uralic"/>
            </a:endParaRPr>
          </a:p>
          <a:p>
            <a:pPr algn="just" lvl="2" marL="492759" marR="80645" indent="-467995">
              <a:lnSpc>
                <a:spcPct val="129200"/>
              </a:lnSpc>
              <a:spcBef>
                <a:spcPts val="284"/>
              </a:spcBef>
              <a:buAutoNum type="arabicPeriod" startAt="2"/>
              <a:tabLst>
                <a:tab pos="49339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co-opt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relevant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expertise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(an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expert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traditional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system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medicine)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proposal,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especially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risks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intervention,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eligibility criteria,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interventions,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outcomes planned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method  of evaluation, if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necessary.</a:t>
            </a:r>
            <a:endParaRPr sz="1000">
              <a:latin typeface="Palladio Uralic"/>
              <a:cs typeface="Palladio Uralic"/>
            </a:endParaRPr>
          </a:p>
          <a:p>
            <a:pPr algn="just" lvl="2" marL="492759" marR="79375" indent="-467995">
              <a:lnSpc>
                <a:spcPct val="129200"/>
              </a:lnSpc>
              <a:spcBef>
                <a:spcPts val="280"/>
              </a:spcBef>
              <a:buAutoNum type="arabicPeriod" startAt="2"/>
              <a:tabLst>
                <a:tab pos="4933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folklore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medicine/ethnomedicine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ready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commercialization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been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scientifically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found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effective,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ensured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legitimate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rights/share of the tribe or 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which the knowledge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gathered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appropriately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applying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IPRs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patents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product.</a:t>
            </a:r>
            <a:endParaRPr sz="1000">
              <a:latin typeface="Palladio Uralic"/>
              <a:cs typeface="Palladio Uralic"/>
            </a:endParaRPr>
          </a:p>
          <a:p>
            <a:pPr algn="just" lvl="2" marL="492759" marR="81280" indent="-467995">
              <a:lnSpc>
                <a:spcPct val="129200"/>
              </a:lnSpc>
              <a:spcBef>
                <a:spcPts val="285"/>
              </a:spcBef>
              <a:buAutoNum type="arabicPeriod" startAt="2"/>
              <a:tabLst>
                <a:tab pos="49339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intervention(s)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traditional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medicine,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investigator  must 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product.</a:t>
            </a:r>
            <a:endParaRPr sz="1000">
              <a:latin typeface="Palladio Uralic"/>
              <a:cs typeface="Palladio Uralic"/>
            </a:endParaRPr>
          </a:p>
          <a:p>
            <a:pPr algn="just" marL="254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7.14 Trials </a:t>
            </a:r>
            <a:r>
              <a:rPr dirty="0" sz="1000" spc="-5" b="1">
                <a:solidFill>
                  <a:srgbClr val="00A1CB"/>
                </a:solidFill>
                <a:latin typeface="Palladio Uralic"/>
                <a:cs typeface="Palladio Uralic"/>
              </a:rPr>
              <a:t>of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95" b="1">
                <a:solidFill>
                  <a:srgbClr val="00A1CB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00A1CB"/>
                </a:solidFill>
                <a:latin typeface="Palladio Uralic"/>
                <a:cs typeface="Palladio Uralic"/>
              </a:rPr>
              <a:t>agents</a:t>
            </a:r>
            <a:endParaRPr sz="1000">
              <a:latin typeface="Palladio Uralic"/>
              <a:cs typeface="Palladio Uralic"/>
            </a:endParaRPr>
          </a:p>
          <a:p>
            <a:pPr algn="just" marL="492759" marR="812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 agent refers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pharmaceutical product used as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a diagnostic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test, together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equipment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needed to assess the test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either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administered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body.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agents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2020-12-24T08:12:08Z</dcterms:created>
  <dcterms:modified xsi:type="dcterms:W3CDTF">2020-12-24T08:12:08Z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2018-01-18T00:00:00Z</vt:filetime>
  </property>
  <property fmtid="{D5CDD505-2E9C-101B-9397-08002B2CF9AE}" pid="3" name="Creator">
    <vt:lpwstr>pdfsam-console (Ver. 2.4.3e)</vt:lpwstr>
  </property>
  <property fmtid="{D5CDD505-2E9C-101B-9397-08002B2CF9AE}" pid="4" name="LastSaved">
    <vt:filetime>2020-12-24T00:00:00Z</vt:filetime>
  </property>
</Properties>
</file>